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2" r:id="rId3"/>
    <p:sldId id="258" r:id="rId4"/>
    <p:sldId id="259" r:id="rId5"/>
    <p:sldId id="260" r:id="rId6"/>
    <p:sldId id="261" r:id="rId7"/>
    <p:sldId id="263" r:id="rId8"/>
    <p:sldId id="282" r:id="rId9"/>
    <p:sldId id="265" r:id="rId10"/>
    <p:sldId id="266" r:id="rId11"/>
    <p:sldId id="267" r:id="rId12"/>
    <p:sldId id="270" r:id="rId13"/>
    <p:sldId id="280" r:id="rId14"/>
    <p:sldId id="279" r:id="rId15"/>
    <p:sldId id="286" r:id="rId16"/>
    <p:sldId id="283" r:id="rId17"/>
    <p:sldId id="278" r:id="rId18"/>
    <p:sldId id="289" r:id="rId19"/>
    <p:sldId id="269" r:id="rId20"/>
    <p:sldId id="264" r:id="rId21"/>
    <p:sldId id="271" r:id="rId22"/>
    <p:sldId id="272" r:id="rId23"/>
    <p:sldId id="273" r:id="rId24"/>
    <p:sldId id="281" r:id="rId25"/>
    <p:sldId id="276" r:id="rId26"/>
    <p:sldId id="274" r:id="rId27"/>
    <p:sldId id="288" r:id="rId28"/>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40" autoAdjust="0"/>
    <p:restoredTop sz="94705" autoAdjust="0"/>
  </p:normalViewPr>
  <p:slideViewPr>
    <p:cSldViewPr>
      <p:cViewPr>
        <p:scale>
          <a:sx n="100" d="100"/>
          <a:sy n="100" d="100"/>
        </p:scale>
        <p:origin x="-2124" y="-132"/>
      </p:cViewPr>
      <p:guideLst>
        <p:guide orient="horz" pos="2880"/>
        <p:guide pos="2160"/>
      </p:guideLst>
    </p:cSldViewPr>
  </p:slideViewPr>
  <p:outlineViewPr>
    <p:cViewPr>
      <p:scale>
        <a:sx n="33" d="100"/>
        <a:sy n="33" d="100"/>
      </p:scale>
      <p:origin x="101" y="46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0"/>
            <a:ext cx="3037627" cy="464980"/>
          </a:xfrm>
          <a:prstGeom prst="rect">
            <a:avLst/>
          </a:prstGeom>
        </p:spPr>
        <p:txBody>
          <a:bodyPr vert="horz" lIns="92102" tIns="46049" rIns="92102" bIns="46049" rtlCol="0"/>
          <a:lstStyle>
            <a:lvl1pPr algn="l">
              <a:defRPr sz="1200"/>
            </a:lvl1pPr>
          </a:lstStyle>
          <a:p>
            <a:r>
              <a:rPr lang="en-US" dirty="0" smtClean="0"/>
              <a:t>Wide Open Custom 1108 6th ST Oswego Ks. 67356</a:t>
            </a:r>
            <a:endParaRPr lang="en-US" dirty="0"/>
          </a:p>
        </p:txBody>
      </p:sp>
      <p:sp>
        <p:nvSpPr>
          <p:cNvPr id="3" name="Date Placeholder 2"/>
          <p:cNvSpPr>
            <a:spLocks noGrp="1"/>
          </p:cNvSpPr>
          <p:nvPr>
            <p:ph type="dt" sz="quarter" idx="1"/>
          </p:nvPr>
        </p:nvSpPr>
        <p:spPr>
          <a:xfrm>
            <a:off x="3971178" y="10"/>
            <a:ext cx="3037627" cy="464980"/>
          </a:xfrm>
          <a:prstGeom prst="rect">
            <a:avLst/>
          </a:prstGeom>
        </p:spPr>
        <p:txBody>
          <a:bodyPr vert="horz" lIns="92102" tIns="46049" rIns="92102" bIns="46049" rtlCol="0"/>
          <a:lstStyle>
            <a:lvl1pPr algn="r">
              <a:defRPr sz="1200"/>
            </a:lvl1pPr>
          </a:lstStyle>
          <a:p>
            <a:fld id="{7C16FC52-8885-4076-B069-B2C71A0CC1BA}" type="datetimeFigureOut">
              <a:rPr lang="en-US" smtClean="0"/>
              <a:pPr/>
              <a:t>3/20/2016</a:t>
            </a:fld>
            <a:endParaRPr lang="en-US" dirty="0"/>
          </a:p>
        </p:txBody>
      </p:sp>
      <p:sp>
        <p:nvSpPr>
          <p:cNvPr id="4" name="Footer Placeholder 3"/>
          <p:cNvSpPr>
            <a:spLocks noGrp="1"/>
          </p:cNvSpPr>
          <p:nvPr>
            <p:ph type="ftr" sz="quarter" idx="2"/>
          </p:nvPr>
        </p:nvSpPr>
        <p:spPr>
          <a:xfrm>
            <a:off x="0" y="8829829"/>
            <a:ext cx="3037627" cy="464980"/>
          </a:xfrm>
          <a:prstGeom prst="rect">
            <a:avLst/>
          </a:prstGeom>
        </p:spPr>
        <p:txBody>
          <a:bodyPr vert="horz" lIns="92102" tIns="46049" rIns="92102" bIns="4604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78" y="8829829"/>
            <a:ext cx="3037627" cy="464980"/>
          </a:xfrm>
          <a:prstGeom prst="rect">
            <a:avLst/>
          </a:prstGeom>
        </p:spPr>
        <p:txBody>
          <a:bodyPr vert="horz" lIns="92102" tIns="46049" rIns="92102" bIns="46049" rtlCol="0" anchor="b"/>
          <a:lstStyle>
            <a:lvl1pPr algn="r">
              <a:defRPr sz="1200"/>
            </a:lvl1pPr>
          </a:lstStyle>
          <a:p>
            <a:fld id="{B8C6DCDE-A734-4241-9940-C9606F645A22}" type="slidenum">
              <a:rPr lang="en-US" smtClean="0"/>
              <a:pPr/>
              <a:t>‹#›</a:t>
            </a:fld>
            <a:endParaRPr lang="en-US" dirty="0"/>
          </a:p>
        </p:txBody>
      </p:sp>
    </p:spTree>
    <p:extLst>
      <p:ext uri="{BB962C8B-B14F-4D97-AF65-F5344CB8AC3E}">
        <p14:creationId xmlns:p14="http://schemas.microsoft.com/office/powerpoint/2010/main" val="7987335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8"/>
            <a:ext cx="3037627" cy="464980"/>
          </a:xfrm>
          <a:prstGeom prst="rect">
            <a:avLst/>
          </a:prstGeom>
        </p:spPr>
        <p:txBody>
          <a:bodyPr vert="horz" lIns="92102" tIns="46049" rIns="92102" bIns="46049" rtlCol="0"/>
          <a:lstStyle>
            <a:lvl1pPr algn="l">
              <a:defRPr sz="1200"/>
            </a:lvl1pPr>
          </a:lstStyle>
          <a:p>
            <a:r>
              <a:rPr lang="en-US" dirty="0" smtClean="0"/>
              <a:t>Wide Open Custom 1108 6th ST Oswego Ks. 67356</a:t>
            </a:r>
            <a:endParaRPr lang="en-US" dirty="0"/>
          </a:p>
        </p:txBody>
      </p:sp>
      <p:sp>
        <p:nvSpPr>
          <p:cNvPr id="3" name="Date Placeholder 2"/>
          <p:cNvSpPr>
            <a:spLocks noGrp="1"/>
          </p:cNvSpPr>
          <p:nvPr>
            <p:ph type="dt" idx="1"/>
          </p:nvPr>
        </p:nvSpPr>
        <p:spPr>
          <a:xfrm>
            <a:off x="3971176" y="8"/>
            <a:ext cx="3037627" cy="464980"/>
          </a:xfrm>
          <a:prstGeom prst="rect">
            <a:avLst/>
          </a:prstGeom>
        </p:spPr>
        <p:txBody>
          <a:bodyPr vert="horz" lIns="92102" tIns="46049" rIns="92102" bIns="46049" rtlCol="0"/>
          <a:lstStyle>
            <a:lvl1pPr algn="r">
              <a:defRPr sz="1200"/>
            </a:lvl1pPr>
          </a:lstStyle>
          <a:p>
            <a:fld id="{764F35EE-D23C-4776-A2B5-A49C9804A5A9}" type="datetimeFigureOut">
              <a:rPr lang="en-US" smtClean="0"/>
              <a:pPr/>
              <a:t>3/20/2016</a:t>
            </a:fld>
            <a:endParaRPr lang="en-US" dirty="0"/>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2102" tIns="46049" rIns="92102" bIns="46049" rtlCol="0" anchor="ctr"/>
          <a:lstStyle/>
          <a:p>
            <a:endParaRPr lang="en-US" dirty="0"/>
          </a:p>
        </p:txBody>
      </p:sp>
      <p:sp>
        <p:nvSpPr>
          <p:cNvPr id="5" name="Notes Placeholder 4"/>
          <p:cNvSpPr>
            <a:spLocks noGrp="1"/>
          </p:cNvSpPr>
          <p:nvPr>
            <p:ph type="body" sz="quarter" idx="3"/>
          </p:nvPr>
        </p:nvSpPr>
        <p:spPr>
          <a:xfrm>
            <a:off x="701368" y="4416517"/>
            <a:ext cx="5607679" cy="4183220"/>
          </a:xfrm>
          <a:prstGeom prst="rect">
            <a:avLst/>
          </a:prstGeom>
        </p:spPr>
        <p:txBody>
          <a:bodyPr vert="horz" lIns="92102" tIns="46049" rIns="92102" bIns="460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827"/>
            <a:ext cx="3037627" cy="464980"/>
          </a:xfrm>
          <a:prstGeom prst="rect">
            <a:avLst/>
          </a:prstGeom>
        </p:spPr>
        <p:txBody>
          <a:bodyPr vert="horz" lIns="92102" tIns="46049" rIns="92102" bIns="460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176" y="8829827"/>
            <a:ext cx="3037627" cy="464980"/>
          </a:xfrm>
          <a:prstGeom prst="rect">
            <a:avLst/>
          </a:prstGeom>
        </p:spPr>
        <p:txBody>
          <a:bodyPr vert="horz" lIns="92102" tIns="46049" rIns="92102" bIns="46049" rtlCol="0" anchor="b"/>
          <a:lstStyle>
            <a:lvl1pPr algn="r">
              <a:defRPr sz="1200"/>
            </a:lvl1pPr>
          </a:lstStyle>
          <a:p>
            <a:fld id="{DE916EB0-0A24-4DA0-AB38-63378FDA070B}" type="slidenum">
              <a:rPr lang="en-US" smtClean="0"/>
              <a:pPr/>
              <a:t>‹#›</a:t>
            </a:fld>
            <a:endParaRPr lang="en-US" dirty="0"/>
          </a:p>
        </p:txBody>
      </p:sp>
    </p:spTree>
    <p:extLst>
      <p:ext uri="{BB962C8B-B14F-4D97-AF65-F5344CB8AC3E}">
        <p14:creationId xmlns:p14="http://schemas.microsoft.com/office/powerpoint/2010/main" val="8622139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39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1908E7-0252-4589-BE29-862DAA8A9813}" type="datetimeFigureOut">
              <a:rPr lang="en-US" smtClean="0"/>
              <a:pPr/>
              <a:t>3/20/2016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B6298D-4D20-4198-AAF6-4D6FBC5FDC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1908E7-0252-4589-BE29-862DAA8A9813}" type="datetimeFigureOut">
              <a:rPr lang="en-US" smtClean="0"/>
              <a:pPr/>
              <a:t>3/20/2016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B6298D-4D20-4198-AAF6-4D6FBC5FDCB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1908E7-0252-4589-BE29-862DAA8A9813}" type="datetimeFigureOut">
              <a:rPr lang="en-US" smtClean="0"/>
              <a:pPr/>
              <a:t>3/20/2016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B6298D-4D20-4198-AAF6-4D6FBC5FDC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1908E7-0252-4589-BE29-862DAA8A9813}" type="datetimeFigureOut">
              <a:rPr lang="en-US" smtClean="0"/>
              <a:pPr/>
              <a:t>3/20/2016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B6298D-4D20-4198-AAF6-4D6FBC5FDCB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1908E7-0252-4589-BE29-862DAA8A9813}" type="datetimeFigureOut">
              <a:rPr lang="en-US" smtClean="0"/>
              <a:pPr/>
              <a:t>3/20/2016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B6298D-4D20-4198-AAF6-4D6FBC5FDC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1908E7-0252-4589-BE29-862DAA8A9813}" type="datetimeFigureOut">
              <a:rPr lang="en-US" smtClean="0"/>
              <a:pPr/>
              <a:t>3/20/2016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B6298D-4D20-4198-AAF6-4D6FBC5FDC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1908E7-0252-4589-BE29-862DAA8A9813}" type="datetimeFigureOut">
              <a:rPr lang="en-US" smtClean="0"/>
              <a:pPr/>
              <a:t>3/20/2016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B6298D-4D20-4198-AAF6-4D6FBC5FDCB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1908E7-0252-4589-BE29-862DAA8A9813}" type="datetimeFigureOut">
              <a:rPr lang="en-US" smtClean="0"/>
              <a:pPr/>
              <a:t>3/20/2016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B6298D-4D20-4198-AAF6-4D6FBC5FDC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908E7-0252-4589-BE29-862DAA8A9813}" type="datetimeFigureOut">
              <a:rPr lang="en-US" smtClean="0"/>
              <a:pPr/>
              <a:t>3/20/2016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B6298D-4D20-4198-AAF6-4D6FBC5FDC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1908E7-0252-4589-BE29-862DAA8A9813}" type="datetimeFigureOut">
              <a:rPr lang="en-US" smtClean="0"/>
              <a:pPr/>
              <a:t>3/20/2016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B6298D-4D20-4198-AAF6-4D6FBC5FDC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1908E7-0252-4589-BE29-862DAA8A9813}" type="datetimeFigureOut">
              <a:rPr lang="en-US" smtClean="0"/>
              <a:pPr/>
              <a:t>3/20/2016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B6298D-4D20-4198-AAF6-4D6FBC5FDCB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E1908E7-0252-4589-BE29-862DAA8A9813}" type="datetimeFigureOut">
              <a:rPr lang="en-US" smtClean="0"/>
              <a:pPr/>
              <a:t>3/20/2016</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CB6298D-4D20-4198-AAF6-4D6FBC5FDC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youtube.com/" TargetMode="External"/><Relationship Id="rId7" Type="http://schemas.openxmlformats.org/officeDocument/2006/relationships/image" Target="../media/image33.jpg"/><Relationship Id="rId2" Type="http://schemas.openxmlformats.org/officeDocument/2006/relationships/hyperlink" Target="mailto:sales@wideopencustom.com" TargetMode="External"/><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mailto:sales@wideopencustom.com" TargetMode="External"/><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hyperlink" Target="mailto:sales@wideopencustom.com" TargetMode="External"/><Relationship Id="rId1" Type="http://schemas.openxmlformats.org/officeDocument/2006/relationships/slideLayout" Target="../slideLayouts/slideLayout5.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13.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4.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2.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hyperlink" Target="mailto:sales@wideopencustom.com" TargetMode="External"/><Relationship Id="rId4" Type="http://schemas.openxmlformats.org/officeDocument/2006/relationships/image" Target="../media/image60.jpeg"/></Relationships>
</file>

<file path=ppt/slides/_rels/slide17.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hyperlink" Target="mailto:sales@wideopencustom.com" TargetMode="External"/><Relationship Id="rId7" Type="http://schemas.openxmlformats.org/officeDocument/2006/relationships/image" Target="../media/image67.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18.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hyperlink" Target="mailto:sales@wideopencustom.com" TargetMode="External"/><Relationship Id="rId7" Type="http://schemas.openxmlformats.org/officeDocument/2006/relationships/image" Target="../media/image67.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1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mailto:sales@wideopencustom.com" TargetMode="External"/><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7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mailto:sales@wideopencustom.com" TargetMode="External"/><Relationship Id="rId1" Type="http://schemas.openxmlformats.org/officeDocument/2006/relationships/slideLayout" Target="../slideLayouts/slideLayout5.xml"/><Relationship Id="rId5" Type="http://schemas.openxmlformats.org/officeDocument/2006/relationships/image" Target="../media/image75.jpeg"/><Relationship Id="rId4" Type="http://schemas.openxmlformats.org/officeDocument/2006/relationships/image" Target="../media/image74.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sales@wideopencustom.com" TargetMode="External"/><Relationship Id="rId1" Type="http://schemas.openxmlformats.org/officeDocument/2006/relationships/slideLayout" Target="../slideLayouts/slideLayout7.xml"/><Relationship Id="rId5" Type="http://schemas.openxmlformats.org/officeDocument/2006/relationships/image" Target="../media/image77.jpeg"/><Relationship Id="rId4" Type="http://schemas.openxmlformats.org/officeDocument/2006/relationships/image" Target="../media/image76.jpeg"/></Relationships>
</file>

<file path=ppt/slides/_rels/slide2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mailto:sales@wideopencustom.co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jpeg"/><Relationship Id="rId2" Type="http://schemas.openxmlformats.org/officeDocument/2006/relationships/hyperlink" Target="mailto:sales@wideopencustom.com" TargetMode="Externa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2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jpeg"/><Relationship Id="rId2" Type="http://schemas.openxmlformats.org/officeDocument/2006/relationships/hyperlink" Target="mailto:sales@wideopencustom.com" TargetMode="Externa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2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hyperlink" Target="mailto:sales@wideopencustom.com" TargetMode="External"/><Relationship Id="rId1" Type="http://schemas.openxmlformats.org/officeDocument/2006/relationships/slideLayout" Target="../slideLayouts/slideLayout7.xml"/><Relationship Id="rId5" Type="http://schemas.openxmlformats.org/officeDocument/2006/relationships/image" Target="../media/image88.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mailto:sales@wideopencustom.com" TargetMode="External"/><Relationship Id="rId1" Type="http://schemas.openxmlformats.org/officeDocument/2006/relationships/slideLayout" Target="../slideLayouts/slideLayout7.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mailto:sales@wideopencustom.com" TargetMode="External"/><Relationship Id="rId1" Type="http://schemas.openxmlformats.org/officeDocument/2006/relationships/slideLayout" Target="../slideLayouts/slideLayout5.xml"/><Relationship Id="rId5" Type="http://schemas.openxmlformats.org/officeDocument/2006/relationships/image" Target="../media/image94.jpeg"/><Relationship Id="rId4" Type="http://schemas.openxmlformats.org/officeDocument/2006/relationships/image" Target="../media/image93.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hyperlink" Target="mailto:sales@wideopencustom.com" TargetMode="External"/><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hyperlink" Target="mailto:sales@wideopencustom.com" TargetMode="External"/><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hyperlink" Target="mailto:sales@wideopencustom.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sales@wideopencustom.com" TargetMode="Externa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www.debrix.com/" TargetMode="External"/><Relationship Id="rId5" Type="http://schemas.openxmlformats.org/officeDocument/2006/relationships/image" Target="../media/image20.jpeg"/><Relationship Id="rId4" Type="http://schemas.openxmlformats.org/officeDocument/2006/relationships/hyperlink" Target="mailto:sales@wideopencustom.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mailto:sales@wideopencustom.com" TargetMode="External"/><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1.jpeg"/><Relationship Id="rId4" Type="http://schemas.openxmlformats.org/officeDocument/2006/relationships/hyperlink" Target="http://www.debri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sales@wideopencustom.com" TargetMode="Externa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2900" y="152400"/>
            <a:ext cx="6000750" cy="914400"/>
          </a:xfrm>
        </p:spPr>
        <p:txBody>
          <a:bodyPr>
            <a:normAutofit fontScale="90000"/>
          </a:bodyPr>
          <a:lstStyle/>
          <a:p>
            <a:pPr algn="ct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2200" dirty="0" smtClean="0"/>
              <a:t>Wide </a:t>
            </a:r>
            <a:r>
              <a:rPr lang="en-US" sz="2200" dirty="0"/>
              <a:t>Open Custom Plastic</a:t>
            </a:r>
            <a:br>
              <a:rPr lang="en-US" sz="2200" dirty="0"/>
            </a:br>
            <a:r>
              <a:rPr lang="en-US" sz="2200" dirty="0"/>
              <a:t>Packing List and </a:t>
            </a:r>
            <a:r>
              <a:rPr lang="en-US" sz="2200" dirty="0" smtClean="0"/>
              <a:t>Instructions</a:t>
            </a:r>
            <a:r>
              <a:rPr lang="en-US" sz="3100" dirty="0" smtClean="0"/>
              <a:t/>
            </a:r>
            <a:br>
              <a:rPr lang="en-US" sz="3100" dirty="0" smtClean="0"/>
            </a:br>
            <a:r>
              <a:rPr lang="en-US" sz="1300" dirty="0" smtClean="0"/>
              <a:t>Thank</a:t>
            </a:r>
            <a:r>
              <a:rPr lang="en-US" sz="1600" dirty="0" smtClean="0"/>
              <a:t> you for choosing Wide Open Custom</a:t>
            </a:r>
            <a:r>
              <a:rPr lang="en-US" sz="1600" dirty="0"/>
              <a:t/>
            </a:r>
            <a:br>
              <a:rPr lang="en-US" sz="1600" dirty="0"/>
            </a:br>
            <a:endParaRPr lang="en-US" sz="1600" dirty="0"/>
          </a:p>
        </p:txBody>
      </p:sp>
      <p:sp>
        <p:nvSpPr>
          <p:cNvPr id="10" name="Text Placeholder 9"/>
          <p:cNvSpPr>
            <a:spLocks noGrp="1"/>
          </p:cNvSpPr>
          <p:nvPr>
            <p:ph type="body" sz="half" idx="2"/>
          </p:nvPr>
        </p:nvSpPr>
        <p:spPr>
          <a:xfrm>
            <a:off x="0" y="838200"/>
            <a:ext cx="4953000" cy="7162800"/>
          </a:xfrm>
        </p:spPr>
        <p:txBody>
          <a:bodyPr>
            <a:noAutofit/>
          </a:bodyPr>
          <a:lstStyle/>
          <a:p>
            <a:r>
              <a:rPr lang="en-US" sz="900" dirty="0"/>
              <a:t> </a:t>
            </a:r>
            <a:r>
              <a:rPr lang="en-US" sz="1100" dirty="0" smtClean="0"/>
              <a:t>		</a:t>
            </a:r>
            <a:r>
              <a:rPr lang="en-US" sz="1200" b="1" dirty="0" smtClean="0"/>
              <a:t>Tools Suggested: </a:t>
            </a:r>
          </a:p>
          <a:p>
            <a:r>
              <a:rPr lang="en-US" sz="1100" dirty="0" smtClean="0"/>
              <a:t>Electric or Cordless Drill                                  	 11mm Wrench</a:t>
            </a:r>
          </a:p>
          <a:p>
            <a:r>
              <a:rPr lang="en-US" sz="1100" dirty="0" smtClean="0"/>
              <a:t>Duct Tape                                                          	 Loctite Super Glue</a:t>
            </a:r>
          </a:p>
          <a:p>
            <a:r>
              <a:rPr lang="en-US" sz="1100" dirty="0" smtClean="0"/>
              <a:t>Phillips Screw Driver                                                   Crimpers</a:t>
            </a:r>
          </a:p>
          <a:p>
            <a:pPr lvl="0"/>
            <a:r>
              <a:rPr lang="en-US" sz="1100" dirty="0" smtClean="0"/>
              <a:t>Wire Cutters                                                                 Electric Tape</a:t>
            </a:r>
          </a:p>
          <a:p>
            <a:pPr lvl="0"/>
            <a:r>
              <a:rPr lang="en-US" sz="1100" b="1" dirty="0" smtClean="0"/>
              <a:t>		Contents in Box:</a:t>
            </a:r>
            <a:endParaRPr lang="en-US" sz="1100" dirty="0"/>
          </a:p>
          <a:p>
            <a:pPr marL="342900" lvl="0" indent="-342900">
              <a:buFont typeface="+mj-lt"/>
              <a:buAutoNum type="arabicPeriod"/>
            </a:pPr>
            <a:r>
              <a:rPr lang="en-US" sz="1100" dirty="0" smtClean="0"/>
              <a:t>ABS Plastic Fairing</a:t>
            </a:r>
          </a:p>
          <a:p>
            <a:pPr marL="342900" lvl="0" indent="-342900">
              <a:buFont typeface="+mj-lt"/>
              <a:buAutoNum type="arabicPeriod"/>
            </a:pPr>
            <a:r>
              <a:rPr lang="en-US" sz="1100" dirty="0" smtClean="0"/>
              <a:t>1  Set of  Brackets </a:t>
            </a:r>
          </a:p>
          <a:p>
            <a:pPr marL="342900" lvl="0" indent="-342900">
              <a:buFont typeface="+mj-lt"/>
              <a:buAutoNum type="arabicPeriod"/>
            </a:pPr>
            <a:r>
              <a:rPr lang="en-US" sz="1100" dirty="0" smtClean="0"/>
              <a:t>1  Stereo</a:t>
            </a:r>
          </a:p>
          <a:p>
            <a:pPr marL="342900" lvl="0" indent="-342900">
              <a:buFont typeface="+mj-lt"/>
              <a:buAutoNum type="arabicPeriod"/>
            </a:pPr>
            <a:r>
              <a:rPr lang="en-US" sz="1100" dirty="0" smtClean="0"/>
              <a:t>4 - Speakers (2 pair)</a:t>
            </a:r>
            <a:endParaRPr lang="en-US" sz="1100" dirty="0"/>
          </a:p>
          <a:p>
            <a:pPr marL="342900" lvl="0" indent="-342900">
              <a:buFont typeface="+mj-lt"/>
              <a:buAutoNum type="arabicPeriod"/>
            </a:pPr>
            <a:r>
              <a:rPr lang="en-US" sz="1100" dirty="0" smtClean="0"/>
              <a:t>1  Windshield </a:t>
            </a:r>
            <a:r>
              <a:rPr lang="en-US" sz="1100" dirty="0"/>
              <a:t>of your </a:t>
            </a:r>
            <a:r>
              <a:rPr lang="en-US" sz="1100" dirty="0" smtClean="0"/>
              <a:t>choose (5 ½”, 8”, 10”)</a:t>
            </a:r>
          </a:p>
          <a:p>
            <a:pPr marL="342900" indent="-342900">
              <a:buFont typeface="+mj-lt"/>
              <a:buAutoNum type="arabicPeriod"/>
            </a:pPr>
            <a:r>
              <a:rPr lang="en-US" sz="1100" dirty="0" smtClean="0"/>
              <a:t>1 </a:t>
            </a:r>
            <a:r>
              <a:rPr lang="en-US" sz="1100" dirty="0"/>
              <a:t>Stainless </a:t>
            </a:r>
            <a:r>
              <a:rPr lang="en-US" sz="1100" dirty="0" smtClean="0"/>
              <a:t>Windshield Trim</a:t>
            </a:r>
          </a:p>
          <a:p>
            <a:pPr marL="342900" indent="-342900">
              <a:buFont typeface="+mj-lt"/>
              <a:buAutoNum type="arabicPeriod"/>
            </a:pPr>
            <a:r>
              <a:rPr lang="en-US" sz="1100" dirty="0" smtClean="0"/>
              <a:t>1  Windshield Rubber</a:t>
            </a:r>
          </a:p>
          <a:p>
            <a:pPr marL="342900" indent="-342900">
              <a:buFont typeface="+mj-lt"/>
              <a:buAutoNum type="arabicPeriod"/>
            </a:pPr>
            <a:r>
              <a:rPr lang="en-US" sz="1100" dirty="0" smtClean="0"/>
              <a:t>2 - Access Panel– 1-Flat, 1-Cubby. Both need to be painted w/fairing</a:t>
            </a:r>
            <a:r>
              <a:rPr lang="en-US" sz="1100" b="1" dirty="0" smtClean="0"/>
              <a:t> (No Panels for Honda, Victory, Suzuki M109R, Mean Streak and V-Rods)</a:t>
            </a:r>
          </a:p>
          <a:p>
            <a:pPr marL="342900" indent="-342900">
              <a:buFont typeface="+mj-lt"/>
              <a:buAutoNum type="arabicPeriod"/>
            </a:pPr>
            <a:r>
              <a:rPr lang="en-US" sz="1100" dirty="0" smtClean="0"/>
              <a:t>1  Stereo Housing Cover  (4 screws in small package)</a:t>
            </a:r>
          </a:p>
          <a:p>
            <a:pPr marL="342900" indent="-342900">
              <a:buFont typeface="+mj-lt"/>
              <a:buAutoNum type="arabicPeriod"/>
            </a:pPr>
            <a:r>
              <a:rPr lang="en-US" sz="1100" dirty="0" smtClean="0"/>
              <a:t>1  Wiring Harness</a:t>
            </a:r>
          </a:p>
          <a:p>
            <a:pPr marL="342900" indent="-342900">
              <a:buFont typeface="+mj-lt"/>
              <a:buAutoNum type="arabicPeriod"/>
            </a:pPr>
            <a:r>
              <a:rPr lang="en-US" sz="1100" dirty="0" smtClean="0"/>
              <a:t>1  Antenna</a:t>
            </a:r>
            <a:endParaRPr lang="en-US" sz="1100" dirty="0"/>
          </a:p>
          <a:p>
            <a:pPr marL="342900" lvl="0" indent="-342900">
              <a:buFont typeface="+mj-lt"/>
              <a:buAutoNum type="arabicPeriod"/>
            </a:pPr>
            <a:r>
              <a:rPr lang="en-US" sz="1100" dirty="0" smtClean="0"/>
              <a:t>Bolt </a:t>
            </a:r>
            <a:r>
              <a:rPr lang="en-US" sz="1100" dirty="0"/>
              <a:t>Bag </a:t>
            </a:r>
            <a:r>
              <a:rPr lang="en-US" sz="1100" dirty="0" smtClean="0"/>
              <a:t>Contains (Located in </a:t>
            </a:r>
            <a:r>
              <a:rPr lang="en-US" sz="1100" b="1" dirty="0" smtClean="0"/>
              <a:t>BLACK</a:t>
            </a:r>
            <a:r>
              <a:rPr lang="en-US" sz="1100" dirty="0" smtClean="0"/>
              <a:t> Stereo Housing</a:t>
            </a:r>
            <a:r>
              <a:rPr lang="en-US" sz="1100" dirty="0"/>
              <a:t> </a:t>
            </a:r>
            <a:r>
              <a:rPr lang="en-US" sz="1100" dirty="0" smtClean="0"/>
              <a:t>B</a:t>
            </a:r>
            <a:r>
              <a:rPr lang="en-US" sz="1100" baseline="0" dirty="0" smtClean="0"/>
              <a:t>ox )</a:t>
            </a:r>
            <a:endParaRPr lang="en-US" sz="1100" dirty="0"/>
          </a:p>
          <a:p>
            <a:pPr marL="800100" lvl="1" indent="-342900">
              <a:buFont typeface="Arial" pitchFamily="34" charset="0"/>
              <a:buChar char="•"/>
            </a:pPr>
            <a:r>
              <a:rPr lang="en-US" sz="1100" dirty="0" smtClean="0"/>
              <a:t>18 - 10  X ¾ Stainless </a:t>
            </a:r>
            <a:r>
              <a:rPr lang="en-US" sz="1100" dirty="0"/>
              <a:t>Screws – Brackets</a:t>
            </a:r>
          </a:p>
          <a:p>
            <a:pPr marL="800100" lvl="1" indent="-342900">
              <a:buFont typeface="Arial" pitchFamily="34" charset="0"/>
              <a:buChar char="•"/>
            </a:pPr>
            <a:r>
              <a:rPr lang="en-US" sz="1100" dirty="0" smtClean="0"/>
              <a:t>3 - ¼ </a:t>
            </a:r>
            <a:r>
              <a:rPr lang="en-US" sz="1100" dirty="0"/>
              <a:t>X ¾ Stainless Bolts – Windshield Trim</a:t>
            </a:r>
          </a:p>
          <a:p>
            <a:pPr marL="800100" lvl="1" indent="-342900">
              <a:buFont typeface="Arial" pitchFamily="34" charset="0"/>
              <a:buChar char="•"/>
            </a:pPr>
            <a:r>
              <a:rPr lang="en-US" sz="1100" dirty="0" smtClean="0"/>
              <a:t>3 - Washer/Nut </a:t>
            </a:r>
            <a:r>
              <a:rPr lang="en-US" sz="1100" dirty="0"/>
              <a:t>combos – </a:t>
            </a:r>
            <a:r>
              <a:rPr lang="en-US" sz="1100" dirty="0" smtClean="0"/>
              <a:t>Windshield</a:t>
            </a:r>
          </a:p>
          <a:p>
            <a:pPr marL="800100" lvl="1" indent="-342900">
              <a:buFont typeface="Arial" pitchFamily="34" charset="0"/>
              <a:buChar char="•"/>
            </a:pPr>
            <a:r>
              <a:rPr lang="en-US" sz="1100" dirty="0" smtClean="0"/>
              <a:t>3 - 5/16 x ¾ x 1/16 Neoprene Washer-  Windshield trim </a:t>
            </a:r>
          </a:p>
          <a:p>
            <a:pPr marL="800100" lvl="1" indent="-342900">
              <a:buFont typeface="Arial" pitchFamily="34" charset="0"/>
              <a:buChar char="•"/>
            </a:pPr>
            <a:r>
              <a:rPr lang="en-US" sz="1100" dirty="0" smtClean="0"/>
              <a:t>20 - 8 X ¾ Black Screws – Access Panel/Speaker Grill Replacements</a:t>
            </a:r>
          </a:p>
          <a:p>
            <a:pPr marL="800100" lvl="1" indent="-342900">
              <a:buFont typeface="Arial" pitchFamily="34" charset="0"/>
              <a:buChar char="•"/>
            </a:pPr>
            <a:r>
              <a:rPr lang="en-US" sz="1100" dirty="0" smtClean="0"/>
              <a:t>2 - Battery </a:t>
            </a:r>
            <a:r>
              <a:rPr lang="en-US" sz="1100" dirty="0"/>
              <a:t>Terminals – Wiring Harness</a:t>
            </a:r>
          </a:p>
          <a:p>
            <a:pPr marL="800100" lvl="1" indent="-342900">
              <a:buFont typeface="Arial" pitchFamily="34" charset="0"/>
              <a:buChar char="•"/>
            </a:pPr>
            <a:r>
              <a:rPr lang="en-US" sz="1100" dirty="0" smtClean="0"/>
              <a:t>11 - Butt Connectors</a:t>
            </a:r>
          </a:p>
          <a:p>
            <a:pPr marL="800100" lvl="1" indent="-342900">
              <a:buFont typeface="Arial" pitchFamily="34" charset="0"/>
              <a:buChar char="•"/>
            </a:pPr>
            <a:r>
              <a:rPr lang="en-US" sz="1100" dirty="0" smtClean="0"/>
              <a:t>1 – In Line fuse</a:t>
            </a:r>
            <a:endParaRPr lang="en-US" sz="1100" dirty="0"/>
          </a:p>
          <a:p>
            <a:pPr marL="800100" lvl="1" indent="-342900">
              <a:buFont typeface="Arial" pitchFamily="34" charset="0"/>
              <a:buChar char="•"/>
            </a:pPr>
            <a:r>
              <a:rPr lang="en-US" sz="1100" dirty="0" smtClean="0"/>
              <a:t>1 - 15 Amp Fuse</a:t>
            </a:r>
          </a:p>
          <a:p>
            <a:pPr marL="342900" indent="-342900"/>
            <a:r>
              <a:rPr lang="en-US" sz="1100" b="1" dirty="0" smtClean="0"/>
              <a:t>		</a:t>
            </a:r>
            <a:r>
              <a:rPr lang="en-US" sz="1100" b="1" u="sng" dirty="0"/>
              <a:t>EXTRA BOLTS WILL BE ADDED FOR:</a:t>
            </a:r>
          </a:p>
          <a:p>
            <a:pPr marL="342900" indent="-342900"/>
            <a:r>
              <a:rPr lang="en-US" sz="1100" b="1" dirty="0"/>
              <a:t>		</a:t>
            </a:r>
            <a:r>
              <a:rPr lang="en-US" sz="1100" dirty="0"/>
              <a:t>Honda’s, Victory's, Kawasaki Nomad 1700, Yamaha Royal Star 	Tour Deluxe, and Raider, Harley Davidson V-Rod, Switchback, and 	Dyna family.</a:t>
            </a:r>
          </a:p>
          <a:p>
            <a:pPr marL="342900" indent="-342900"/>
            <a:r>
              <a:rPr lang="en-US" sz="1100" b="1" dirty="0"/>
              <a:t>HINT</a:t>
            </a:r>
            <a:r>
              <a:rPr lang="en-US" sz="1100" dirty="0"/>
              <a:t>: </a:t>
            </a:r>
            <a:r>
              <a:rPr lang="en-US" sz="800" dirty="0"/>
              <a:t>Install a couple of black screws in your brackets and pre-fit your fairing to your bike.  You’ll find these in the black Stereo Housing box.  Call the sales team if you have trouble or questions during your pre-fit.  Do not open or install the stereo, speakers, or windshield until you have pre-fit your fairing.  Make sure you paint the plastic wiring access panels if included with the fairing.   </a:t>
            </a:r>
            <a:r>
              <a:rPr lang="en-US" sz="800" b="1" dirty="0"/>
              <a:t>NOTE: Paint the inside of Access Panels.</a:t>
            </a:r>
          </a:p>
          <a:p>
            <a:pPr marL="342900" indent="-342900"/>
            <a:endParaRPr lang="en-US" sz="1100" b="1" i="1" dirty="0" smtClean="0"/>
          </a:p>
        </p:txBody>
      </p:sp>
      <p:pic>
        <p:nvPicPr>
          <p:cNvPr id="16" name="Content Placeholder 15" descr="pic1 2.jpg"/>
          <p:cNvPicPr>
            <a:picLocks noGrp="1" noChangeAspect="1"/>
          </p:cNvPicPr>
          <p:nvPr>
            <p:ph idx="1"/>
          </p:nvPr>
        </p:nvPicPr>
        <p:blipFill>
          <a:blip r:embed="rId3" cstate="print"/>
          <a:stretch>
            <a:fillRect/>
          </a:stretch>
        </p:blipFill>
        <p:spPr>
          <a:xfrm>
            <a:off x="5029200" y="1066800"/>
            <a:ext cx="1600200" cy="1905000"/>
          </a:xfrm>
        </p:spPr>
      </p:pic>
      <p:pic>
        <p:nvPicPr>
          <p:cNvPr id="17" name="Picture 16" descr="014.JPG"/>
          <p:cNvPicPr>
            <a:picLocks noChangeAspect="1"/>
          </p:cNvPicPr>
          <p:nvPr/>
        </p:nvPicPr>
        <p:blipFill>
          <a:blip r:embed="rId4" cstate="print"/>
          <a:stretch>
            <a:fillRect/>
          </a:stretch>
        </p:blipFill>
        <p:spPr>
          <a:xfrm>
            <a:off x="4876800" y="5410200"/>
            <a:ext cx="1828800" cy="1600200"/>
          </a:xfrm>
          <a:prstGeom prst="rect">
            <a:avLst/>
          </a:prstGeom>
        </p:spPr>
      </p:pic>
      <p:sp>
        <p:nvSpPr>
          <p:cNvPr id="18" name="TextBox 17"/>
          <p:cNvSpPr txBox="1"/>
          <p:nvPr/>
        </p:nvSpPr>
        <p:spPr>
          <a:xfrm>
            <a:off x="152400" y="7772400"/>
            <a:ext cx="6553200" cy="1077218"/>
          </a:xfrm>
          <a:prstGeom prst="rect">
            <a:avLst/>
          </a:prstGeom>
          <a:noFill/>
        </p:spPr>
        <p:txBody>
          <a:bodyPr wrap="square" rtlCol="0">
            <a:spAutoFit/>
          </a:bodyPr>
          <a:lstStyle/>
          <a:p>
            <a:pPr algn="ctr"/>
            <a:r>
              <a:rPr lang="en-US" sz="2000" b="1" i="1" dirty="0" smtClean="0"/>
              <a:t>PRE-FIT FAIRING BEFORE PAINT!!</a:t>
            </a:r>
          </a:p>
          <a:p>
            <a:pPr algn="ctr"/>
            <a:r>
              <a:rPr lang="en-US" sz="1050" b="1" i="1" dirty="0" smtClean="0"/>
              <a:t>Paint Prep: Sand wet or dry using 400 grit(Wet is best). Seal with 2 part Epoxy Primer Sealer(PPG DP Epoxy Primer Sealer).  (In Ben’s opinion this is the best, but any sealer will work.) Then top coat with any paint or gloss. </a:t>
            </a:r>
          </a:p>
          <a:p>
            <a:pPr algn="ctr"/>
            <a:endParaRPr lang="en-US" sz="1100" b="1" i="1" u="sng" dirty="0" smtClean="0">
              <a:solidFill>
                <a:srgbClr val="FF0000"/>
              </a:solidFill>
            </a:endParaRPr>
          </a:p>
          <a:p>
            <a:pPr algn="ctr"/>
            <a:r>
              <a:rPr lang="en-US" sz="1200" b="1" i="1" u="sng" dirty="0" smtClean="0">
                <a:solidFill>
                  <a:srgbClr val="FF0000"/>
                </a:solidFill>
              </a:rPr>
              <a:t>DO NOT PUT  AN ADHESION PROMOTER ON THIS FAIRING WHEN PAINTING.</a:t>
            </a:r>
            <a:endParaRPr lang="en-US" sz="1200" b="1" i="1" u="sng" dirty="0">
              <a:solidFill>
                <a:srgbClr val="FF0000"/>
              </a:solidFill>
            </a:endParaRPr>
          </a:p>
        </p:txBody>
      </p:sp>
      <p:pic>
        <p:nvPicPr>
          <p:cNvPr id="19" name="Picture 18" descr="DSCF0417 (2)4.jpg"/>
          <p:cNvPicPr>
            <a:picLocks noChangeAspect="1"/>
          </p:cNvPicPr>
          <p:nvPr/>
        </p:nvPicPr>
        <p:blipFill>
          <a:blip r:embed="rId5" cstate="print"/>
          <a:stretch>
            <a:fillRect/>
          </a:stretch>
        </p:blipFill>
        <p:spPr>
          <a:xfrm>
            <a:off x="4953000" y="3200400"/>
            <a:ext cx="1752600" cy="1981200"/>
          </a:xfrm>
          <a:prstGeom prst="rect">
            <a:avLst/>
          </a:prstGeom>
        </p:spPr>
      </p:pic>
      <p:sp>
        <p:nvSpPr>
          <p:cNvPr id="9" name="TextBox 8"/>
          <p:cNvSpPr txBox="1"/>
          <p:nvPr/>
        </p:nvSpPr>
        <p:spPr>
          <a:xfrm>
            <a:off x="5410200" y="3581400"/>
            <a:ext cx="762000" cy="461665"/>
          </a:xfrm>
          <a:prstGeom prst="rect">
            <a:avLst/>
          </a:prstGeom>
          <a:noFill/>
        </p:spPr>
        <p:txBody>
          <a:bodyPr wrap="square" rtlCol="0">
            <a:spAutoFit/>
          </a:bodyPr>
          <a:lstStyle/>
          <a:p>
            <a:pPr algn="ctr"/>
            <a:r>
              <a:rPr lang="en-US" sz="1200" b="1" i="1" dirty="0" smtClean="0"/>
              <a:t>Bolt bag in here!</a:t>
            </a:r>
            <a:endParaRPr lang="en-US" sz="12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700616"/>
          </a:xfrm>
        </p:spPr>
        <p:txBody>
          <a:bodyPr>
            <a:normAutofit/>
          </a:bodyPr>
          <a:lstStyle/>
          <a:p>
            <a:r>
              <a:rPr lang="en-US" sz="2800" b="1" i="1" dirty="0" smtClean="0"/>
              <a:t>Pre-Fit Fairing Before Painting</a:t>
            </a:r>
            <a:endParaRPr lang="en-US" sz="2800" dirty="0"/>
          </a:p>
        </p:txBody>
      </p:sp>
      <p:sp>
        <p:nvSpPr>
          <p:cNvPr id="3" name="Text Placeholder 2"/>
          <p:cNvSpPr>
            <a:spLocks noGrp="1"/>
          </p:cNvSpPr>
          <p:nvPr>
            <p:ph type="body" idx="1"/>
          </p:nvPr>
        </p:nvSpPr>
        <p:spPr>
          <a:xfrm>
            <a:off x="342900" y="609600"/>
            <a:ext cx="6134100" cy="914401"/>
          </a:xfrm>
        </p:spPr>
        <p:txBody>
          <a:bodyPr>
            <a:normAutofit/>
          </a:bodyPr>
          <a:lstStyle/>
          <a:p>
            <a:r>
              <a:rPr lang="en-US" sz="1000" b="0" dirty="0" smtClean="0"/>
              <a:t>Take everything out of the box to make sure that you have everything you will need.  To Pre-fit the fairing, use 6 black 8 x ¾” screws (included for later use to attach the  access panel) to attach the fairing to the brackets .  Use one on each side along with one on the top and one on bottom. </a:t>
            </a:r>
          </a:p>
        </p:txBody>
      </p:sp>
      <p:sp>
        <p:nvSpPr>
          <p:cNvPr id="4" name="Content Placeholder 3"/>
          <p:cNvSpPr>
            <a:spLocks noGrp="1"/>
          </p:cNvSpPr>
          <p:nvPr>
            <p:ph sz="half" idx="2"/>
          </p:nvPr>
        </p:nvSpPr>
        <p:spPr>
          <a:xfrm>
            <a:off x="342900" y="8382000"/>
            <a:ext cx="6172200" cy="696384"/>
          </a:xfrm>
        </p:spPr>
        <p:txBody>
          <a:bodyPr>
            <a:normAutofit/>
          </a:bodyPr>
          <a:lstStyle/>
          <a:p>
            <a:pPr algn="ctr">
              <a:buNone/>
            </a:pPr>
            <a:r>
              <a:rPr lang="en-US" sz="1100" b="1" dirty="0" smtClean="0"/>
              <a:t>If You Have Any Questions  Please Contact WOC Sales Team At 620-795-4421 </a:t>
            </a:r>
          </a:p>
          <a:p>
            <a:pPr algn="ctr">
              <a:buNone/>
            </a:pPr>
            <a:r>
              <a:rPr lang="en-US" sz="1100" b="1" dirty="0" smtClean="0"/>
              <a:t>Or Email us at </a:t>
            </a:r>
            <a:r>
              <a:rPr lang="en-US" sz="1100" b="1" dirty="0" smtClean="0">
                <a:hlinkClick r:id="rId2"/>
              </a:rPr>
              <a:t>sales@wideopencustom.com</a:t>
            </a:r>
            <a:r>
              <a:rPr lang="en-US" sz="1100" b="1" dirty="0" smtClean="0"/>
              <a:t> </a:t>
            </a:r>
          </a:p>
        </p:txBody>
      </p:sp>
      <p:sp>
        <p:nvSpPr>
          <p:cNvPr id="5" name="Text Placeholder 4"/>
          <p:cNvSpPr>
            <a:spLocks noGrp="1"/>
          </p:cNvSpPr>
          <p:nvPr>
            <p:ph type="body" sz="quarter" idx="3"/>
          </p:nvPr>
        </p:nvSpPr>
        <p:spPr>
          <a:xfrm>
            <a:off x="332517" y="1371600"/>
            <a:ext cx="6019800" cy="838199"/>
          </a:xfrm>
        </p:spPr>
        <p:txBody>
          <a:bodyPr>
            <a:normAutofit fontScale="85000" lnSpcReduction="10000"/>
          </a:bodyPr>
          <a:lstStyle/>
          <a:p>
            <a:endParaRPr lang="en-US" i="1" dirty="0" smtClean="0"/>
          </a:p>
          <a:p>
            <a:r>
              <a:rPr lang="en-US" i="1" dirty="0" smtClean="0"/>
              <a:t>Fairing Instructions for</a:t>
            </a:r>
            <a:r>
              <a:rPr lang="en-US" dirty="0" smtClean="0"/>
              <a:t> Yamaha Stratoliner/Roadliner:</a:t>
            </a:r>
          </a:p>
          <a:p>
            <a:endParaRPr lang="en-US" dirty="0"/>
          </a:p>
        </p:txBody>
      </p:sp>
      <p:sp>
        <p:nvSpPr>
          <p:cNvPr id="6" name="Content Placeholder 5"/>
          <p:cNvSpPr>
            <a:spLocks noGrp="1"/>
          </p:cNvSpPr>
          <p:nvPr>
            <p:ph sz="quarter" idx="4"/>
          </p:nvPr>
        </p:nvSpPr>
        <p:spPr>
          <a:xfrm>
            <a:off x="762000" y="1828800"/>
            <a:ext cx="4267200" cy="5425016"/>
          </a:xfrm>
        </p:spPr>
        <p:txBody>
          <a:bodyPr lIns="91440">
            <a:normAutofit/>
          </a:bodyPr>
          <a:lstStyle/>
          <a:p>
            <a:pPr marL="0" indent="0">
              <a:buNone/>
            </a:pPr>
            <a:r>
              <a:rPr lang="en-US" sz="1200" dirty="0" smtClean="0"/>
              <a:t>The Yamaha Stratoliner/Roadliner fairing mounts to the factory quick release windshield bracket. Some Roadliner motorcycles do not come with a factory windshield already installed. If this is the case, the customer may purchase the same factory bracket as the one purchased for the Stratoliner.</a:t>
            </a:r>
            <a:r>
              <a:rPr lang="en-US" sz="1200" b="1" dirty="0" smtClean="0"/>
              <a:t> </a:t>
            </a:r>
            <a:r>
              <a:rPr lang="en-US" sz="1200" b="1" dirty="0"/>
              <a:t>Part #: STR-2C503-40-00 </a:t>
            </a:r>
            <a:r>
              <a:rPr lang="en-US" sz="1200" dirty="0" smtClean="0"/>
              <a:t>The fairing will go on in the same manner as the factory windshield. </a:t>
            </a:r>
          </a:p>
          <a:p>
            <a:pPr marL="0" indent="0">
              <a:buNone/>
            </a:pPr>
            <a:endParaRPr lang="en-US" sz="800" dirty="0"/>
          </a:p>
          <a:p>
            <a:pPr marL="0" indent="0">
              <a:buNone/>
            </a:pPr>
            <a:r>
              <a:rPr lang="en-US" sz="1200" dirty="0" smtClean="0"/>
              <a:t>A lock-kit can be used with the fairing mounting brackets, that are sent with the fairing. This lock-kit can be purchased at a Yamaha dealership. </a:t>
            </a:r>
            <a:r>
              <a:rPr lang="en-US" sz="1200" b="1" dirty="0" smtClean="0"/>
              <a:t>Part #: STR-2C590-10-00</a:t>
            </a:r>
          </a:p>
          <a:p>
            <a:pPr marL="0" indent="0">
              <a:buNone/>
            </a:pPr>
            <a:endParaRPr lang="en-US" sz="800" b="1" dirty="0" smtClean="0"/>
          </a:p>
          <a:p>
            <a:pPr marL="0" indent="0">
              <a:buNone/>
            </a:pPr>
            <a:r>
              <a:rPr lang="en-US" sz="1200" dirty="0" smtClean="0"/>
              <a:t>With </a:t>
            </a:r>
            <a:r>
              <a:rPr lang="en-US" sz="1200" dirty="0"/>
              <a:t>the assistance of another person, line up the fairing brackets with the windshield brackets that are on the bike’s fork tube. Place the bottom of the fairing bracket onto the bottom bracket and rock the fairing onto the top windshield bracket. Don’t be afraid to manhandle it, the fairing can take it. </a:t>
            </a:r>
            <a:endParaRPr lang="en-US" sz="1200" dirty="0" smtClean="0"/>
          </a:p>
          <a:p>
            <a:pPr marL="0" indent="0">
              <a:buNone/>
            </a:pPr>
            <a:r>
              <a:rPr lang="en-US" sz="1100" i="1" dirty="0" smtClean="0"/>
              <a:t>For help on installation visit  </a:t>
            </a:r>
            <a:r>
              <a:rPr lang="en-US" sz="1100" i="1" dirty="0" smtClean="0">
                <a:hlinkClick r:id="rId3"/>
              </a:rPr>
              <a:t>www.youtube.com</a:t>
            </a:r>
            <a:endParaRPr lang="en-US" sz="1100" i="1" dirty="0" smtClean="0"/>
          </a:p>
          <a:p>
            <a:pPr marL="0" indent="0">
              <a:buNone/>
            </a:pPr>
            <a:r>
              <a:rPr lang="en-US" sz="1100" i="1" dirty="0" smtClean="0"/>
              <a:t>In the search bar type: “ WOC Fairing w/ Stratoliner Quick Mounts”</a:t>
            </a:r>
          </a:p>
          <a:p>
            <a:pPr marL="0" indent="0">
              <a:buNone/>
            </a:pPr>
            <a:endParaRPr lang="en-US" sz="800" dirty="0"/>
          </a:p>
          <a:p>
            <a:pPr marL="0" indent="0">
              <a:buNone/>
            </a:pPr>
            <a:r>
              <a:rPr lang="en-US" sz="1200" dirty="0" smtClean="0"/>
              <a:t>Note: Some customers have taken a dermal tool to modify the bracket, allowing the fairing to lay back more. </a:t>
            </a:r>
            <a:endParaRPr lang="en-US" sz="12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3840480"/>
            <a:ext cx="1686560" cy="126492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0109" y="2509409"/>
            <a:ext cx="1337142" cy="107199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400" y="6316504"/>
            <a:ext cx="1981200" cy="132492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6324600"/>
            <a:ext cx="1376548" cy="1324928"/>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0599" y="6271769"/>
            <a:ext cx="1586505" cy="143058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
            <a:ext cx="6858000" cy="624416"/>
          </a:xfrm>
        </p:spPr>
        <p:txBody>
          <a:bodyPr>
            <a:normAutofit/>
          </a:bodyPr>
          <a:lstStyle/>
          <a:p>
            <a:r>
              <a:rPr lang="en-US" sz="2800" b="1" i="1" dirty="0" smtClean="0"/>
              <a:t>Pre-Fit Fairing Before Painting</a:t>
            </a:r>
            <a:endParaRPr lang="en-US" sz="2800" dirty="0"/>
          </a:p>
        </p:txBody>
      </p:sp>
      <p:sp>
        <p:nvSpPr>
          <p:cNvPr id="3" name="Text Placeholder 2"/>
          <p:cNvSpPr>
            <a:spLocks noGrp="1"/>
          </p:cNvSpPr>
          <p:nvPr>
            <p:ph type="body" idx="1"/>
          </p:nvPr>
        </p:nvSpPr>
        <p:spPr>
          <a:xfrm>
            <a:off x="152400" y="457200"/>
            <a:ext cx="6553200" cy="853016"/>
          </a:xfrm>
        </p:spPr>
        <p:txBody>
          <a:bodyPr>
            <a:normAutofit/>
          </a:bodyPr>
          <a:lstStyle/>
          <a:p>
            <a:r>
              <a:rPr lang="en-US" sz="1050" dirty="0" smtClean="0"/>
              <a:t> </a:t>
            </a:r>
            <a:r>
              <a:rPr lang="en-US" sz="1000" b="0" dirty="0" smtClean="0"/>
              <a:t>Take everything out of the box to make sure that you have everything you will need.  To Pre-fit the fairing, use 6 black 8 x ¾” screws (included for later use to attach the  access panel) to attach the fairing to the brackets .  Use one on each side along with one on the top and one on bottom. </a:t>
            </a:r>
            <a:endParaRPr lang="en-US" sz="1000" b="0" dirty="0"/>
          </a:p>
        </p:txBody>
      </p:sp>
      <p:sp>
        <p:nvSpPr>
          <p:cNvPr id="4" name="Content Placeholder 3"/>
          <p:cNvSpPr>
            <a:spLocks noGrp="1"/>
          </p:cNvSpPr>
          <p:nvPr>
            <p:ph sz="half" idx="2"/>
          </p:nvPr>
        </p:nvSpPr>
        <p:spPr>
          <a:xfrm>
            <a:off x="381000" y="8305800"/>
            <a:ext cx="6096000" cy="685800"/>
          </a:xfrm>
        </p:spPr>
        <p:txBody>
          <a:bodyPr>
            <a:normAutofit/>
          </a:bodyPr>
          <a:lstStyle/>
          <a:p>
            <a:pPr algn="ctr">
              <a:buNone/>
            </a:pPr>
            <a:r>
              <a:rPr lang="en-US" sz="1100" b="1" dirty="0" smtClean="0"/>
              <a:t>If You Have Any Questions  Please Contact WOC Sales Team At 620-795-4421 </a:t>
            </a:r>
          </a:p>
          <a:p>
            <a:pPr algn="ctr">
              <a:buNone/>
            </a:pPr>
            <a:r>
              <a:rPr lang="en-US" sz="1100" b="1" dirty="0" smtClean="0"/>
              <a:t>Or Email us at </a:t>
            </a:r>
            <a:r>
              <a:rPr lang="en-US" sz="1100" b="1" dirty="0" smtClean="0">
                <a:hlinkClick r:id="rId2"/>
              </a:rPr>
              <a:t>sales@wideopencustom.com</a:t>
            </a:r>
            <a:r>
              <a:rPr lang="en-US" sz="1100" b="1" dirty="0" smtClean="0"/>
              <a:t> </a:t>
            </a:r>
          </a:p>
        </p:txBody>
      </p:sp>
      <p:sp>
        <p:nvSpPr>
          <p:cNvPr id="5" name="Text Placeholder 4"/>
          <p:cNvSpPr>
            <a:spLocks noGrp="1"/>
          </p:cNvSpPr>
          <p:nvPr>
            <p:ph type="body" sz="quarter" idx="3"/>
          </p:nvPr>
        </p:nvSpPr>
        <p:spPr>
          <a:xfrm>
            <a:off x="0" y="914400"/>
            <a:ext cx="6858000" cy="838201"/>
          </a:xfrm>
        </p:spPr>
        <p:txBody>
          <a:bodyPr/>
          <a:lstStyle/>
          <a:p>
            <a:pPr algn="ctr"/>
            <a:r>
              <a:rPr lang="en-US" i="1" dirty="0" smtClean="0"/>
              <a:t>Fairing Instructions for Yamaha Raider</a:t>
            </a:r>
            <a:endParaRPr lang="en-US" dirty="0"/>
          </a:p>
        </p:txBody>
      </p:sp>
      <p:sp>
        <p:nvSpPr>
          <p:cNvPr id="6" name="Content Placeholder 5"/>
          <p:cNvSpPr>
            <a:spLocks noGrp="1"/>
          </p:cNvSpPr>
          <p:nvPr>
            <p:ph sz="quarter" idx="4"/>
          </p:nvPr>
        </p:nvSpPr>
        <p:spPr>
          <a:xfrm>
            <a:off x="0" y="1676400"/>
            <a:ext cx="5105400" cy="4209839"/>
          </a:xfrm>
        </p:spPr>
        <p:txBody>
          <a:bodyPr>
            <a:noAutofit/>
          </a:bodyPr>
          <a:lstStyle/>
          <a:p>
            <a:pPr marL="0" indent="0">
              <a:buNone/>
            </a:pPr>
            <a:r>
              <a:rPr lang="en-US" sz="1200" i="1" dirty="0"/>
              <a:t>The Yamaha Raider is a bolt-on style fairing. The fairing is not quick detach and does not lock onto the motorcycle’s fork tubes.</a:t>
            </a:r>
            <a:r>
              <a:rPr lang="en-US" sz="1200" b="1" i="1" dirty="0"/>
              <a:t> </a:t>
            </a:r>
            <a:r>
              <a:rPr lang="en-US" sz="1200" i="1" dirty="0"/>
              <a:t>Yamaha Raider </a:t>
            </a:r>
            <a:r>
              <a:rPr lang="en-US" sz="1200" i="1" dirty="0" smtClean="0"/>
              <a:t>fairings </a:t>
            </a:r>
            <a:r>
              <a:rPr lang="en-US" sz="1200" i="1" u="sng" dirty="0"/>
              <a:t>only </a:t>
            </a:r>
            <a:r>
              <a:rPr lang="en-US" sz="1200" i="1" u="sng" dirty="0" smtClean="0"/>
              <a:t>mount up to</a:t>
            </a:r>
            <a:r>
              <a:rPr lang="en-US" sz="1200" i="1" dirty="0" smtClean="0"/>
              <a:t> </a:t>
            </a:r>
            <a:r>
              <a:rPr lang="en-US" sz="1200" i="1" dirty="0"/>
              <a:t>the Memphis Shades adjustable clamp </a:t>
            </a:r>
            <a:r>
              <a:rPr lang="en-US" sz="1200" i="1" dirty="0" smtClean="0"/>
              <a:t>bracket.</a:t>
            </a:r>
          </a:p>
          <a:p>
            <a:pPr marL="0" indent="0">
              <a:buNone/>
            </a:pPr>
            <a:endParaRPr lang="en-US" sz="800" i="1" dirty="0"/>
          </a:p>
          <a:p>
            <a:pPr marL="0" indent="0">
              <a:buNone/>
            </a:pPr>
            <a:r>
              <a:rPr lang="en-US" sz="1200" dirty="0" smtClean="0"/>
              <a:t>Yamaha </a:t>
            </a:r>
            <a:r>
              <a:rPr lang="en-US" sz="1200" dirty="0"/>
              <a:t>Raider fairings mount onto Memphis Shade Clamp brackets</a:t>
            </a:r>
            <a:r>
              <a:rPr lang="en-US" sz="1200" dirty="0" smtClean="0"/>
              <a:t>.</a:t>
            </a:r>
          </a:p>
          <a:p>
            <a:pPr marL="0" indent="0">
              <a:buNone/>
            </a:pPr>
            <a:endParaRPr lang="en-US" sz="800" dirty="0" smtClean="0"/>
          </a:p>
          <a:p>
            <a:pPr marL="0" indent="0">
              <a:buNone/>
            </a:pPr>
            <a:r>
              <a:rPr lang="en-US" sz="1200" dirty="0" smtClean="0"/>
              <a:t>Yamaha Raider Fork Tube size: 46mm (1.8” in diameter) </a:t>
            </a:r>
          </a:p>
          <a:p>
            <a:pPr marL="0" indent="0">
              <a:buNone/>
            </a:pPr>
            <a:r>
              <a:rPr lang="en-US" sz="1000" b="1" dirty="0" smtClean="0"/>
              <a:t>Memphis Shades Part #: MEM9955</a:t>
            </a:r>
          </a:p>
          <a:p>
            <a:pPr marL="0" indent="0">
              <a:buNone/>
            </a:pPr>
            <a:endParaRPr lang="en-US" sz="800" dirty="0" smtClean="0"/>
          </a:p>
          <a:p>
            <a:pPr marL="0" indent="0">
              <a:buNone/>
            </a:pPr>
            <a:endParaRPr lang="en-US" sz="1200" b="1" dirty="0" smtClean="0"/>
          </a:p>
          <a:p>
            <a:pPr marL="0" indent="0">
              <a:buNone/>
            </a:pPr>
            <a:r>
              <a:rPr lang="en-US" sz="1200" b="1" dirty="0" smtClean="0"/>
              <a:t>Installing Memphis Shades Adjustable Clamp bracket:</a:t>
            </a:r>
          </a:p>
          <a:p>
            <a:pPr marL="0" indent="0">
              <a:buNone/>
            </a:pPr>
            <a:r>
              <a:rPr lang="en-US" sz="1100" dirty="0" smtClean="0"/>
              <a:t>1</a:t>
            </a:r>
            <a:r>
              <a:rPr lang="en-US" sz="1100" dirty="0"/>
              <a:t>. Attach the fork clamps to the forks (Allen head screws should be on the outside of the forks</a:t>
            </a:r>
            <a:r>
              <a:rPr lang="en-US" sz="1100" dirty="0" smtClean="0"/>
              <a:t>). </a:t>
            </a:r>
            <a:r>
              <a:rPr lang="en-US" sz="1100" dirty="0"/>
              <a:t>Arrange the forks as shown, but do not fully tighten yet -  you should be able to  move </a:t>
            </a:r>
            <a:r>
              <a:rPr lang="en-US" sz="1100" dirty="0" smtClean="0"/>
              <a:t>the </a:t>
            </a:r>
            <a:r>
              <a:rPr lang="en-US" sz="1100" dirty="0"/>
              <a:t>clamps around with some pressure. Loosen the Allen head screws. </a:t>
            </a:r>
          </a:p>
          <a:p>
            <a:pPr marL="0" indent="0">
              <a:buNone/>
            </a:pPr>
            <a:endParaRPr lang="en-US" sz="1100" dirty="0" smtClean="0"/>
          </a:p>
          <a:p>
            <a:pPr marL="0" indent="0">
              <a:buNone/>
            </a:pPr>
            <a:r>
              <a:rPr lang="en-US" sz="1100" dirty="0" smtClean="0"/>
              <a:t>2</a:t>
            </a:r>
            <a:r>
              <a:rPr lang="en-US" sz="1100" dirty="0"/>
              <a:t>. Place the fairing on the bike, fully engaging the mounting brackets with the Allen head screw </a:t>
            </a:r>
            <a:r>
              <a:rPr lang="en-US" sz="1100" dirty="0" smtClean="0"/>
              <a:t>on the </a:t>
            </a:r>
            <a:r>
              <a:rPr lang="en-US" sz="1100" dirty="0"/>
              <a:t>fork clamps – start with the lower brackets. Once in place, slightly tighten </a:t>
            </a:r>
            <a:endParaRPr lang="en-US" sz="1100" dirty="0" smtClean="0"/>
          </a:p>
          <a:p>
            <a:pPr marL="0" indent="0">
              <a:buNone/>
            </a:pPr>
            <a:r>
              <a:rPr lang="en-US" sz="1100" dirty="0" smtClean="0"/>
              <a:t>the </a:t>
            </a:r>
            <a:r>
              <a:rPr lang="en-US" sz="1100" dirty="0"/>
              <a:t>screw. Attach the top brackets to the top fork clamps. </a:t>
            </a:r>
          </a:p>
          <a:p>
            <a:pPr marL="0" indent="0">
              <a:buNone/>
            </a:pPr>
            <a:endParaRPr lang="en-US" sz="1100" dirty="0" smtClean="0"/>
          </a:p>
          <a:p>
            <a:pPr marL="0" indent="0">
              <a:buNone/>
            </a:pPr>
            <a:r>
              <a:rPr lang="en-US" sz="1100" dirty="0" smtClean="0"/>
              <a:t>3</a:t>
            </a:r>
            <a:r>
              <a:rPr lang="en-US" sz="1100" dirty="0"/>
              <a:t>. Adjust the alignment of the fairing by simply pushing it around and/or changing the position of </a:t>
            </a:r>
            <a:r>
              <a:rPr lang="en-US" sz="1100" dirty="0" smtClean="0"/>
              <a:t>the </a:t>
            </a:r>
            <a:r>
              <a:rPr lang="en-US" sz="1100" dirty="0"/>
              <a:t>fork clamps. Once it is in the correct location fully tighten the fork clamps and the screws</a:t>
            </a:r>
            <a:r>
              <a:rPr lang="en-US" sz="1100" dirty="0" smtClean="0"/>
              <a:t>. </a:t>
            </a:r>
            <a:endParaRPr lang="en-US" sz="1100" dirty="0"/>
          </a:p>
          <a:p>
            <a:pPr marL="0" indent="0">
              <a:buNone/>
            </a:pPr>
            <a:endParaRPr lang="en-US" dirty="0"/>
          </a:p>
        </p:txBody>
      </p:sp>
      <p:sp>
        <p:nvSpPr>
          <p:cNvPr id="8" name="Rectangle 7"/>
          <p:cNvSpPr/>
          <p:nvPr/>
        </p:nvSpPr>
        <p:spPr>
          <a:xfrm>
            <a:off x="5253355" y="3766185"/>
            <a:ext cx="701040" cy="23622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5401945" y="4008120"/>
            <a:ext cx="403860" cy="154686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Rectangle 9"/>
          <p:cNvSpPr/>
          <p:nvPr/>
        </p:nvSpPr>
        <p:spPr>
          <a:xfrm>
            <a:off x="5257800" y="5554980"/>
            <a:ext cx="701040" cy="236220"/>
          </a:xfrm>
          <a:prstGeom prst="rect">
            <a:avLst/>
          </a:prstGeom>
          <a:no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ectangle 10"/>
          <p:cNvSpPr/>
          <p:nvPr/>
        </p:nvSpPr>
        <p:spPr>
          <a:xfrm>
            <a:off x="5368607" y="4385308"/>
            <a:ext cx="470535" cy="172720"/>
          </a:xfrm>
          <a:prstGeom prst="rect">
            <a:avLst/>
          </a:prstGeom>
          <a:no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Rectangle 11"/>
          <p:cNvSpPr/>
          <p:nvPr/>
        </p:nvSpPr>
        <p:spPr>
          <a:xfrm>
            <a:off x="5362575" y="5026660"/>
            <a:ext cx="470535" cy="172720"/>
          </a:xfrm>
          <a:prstGeom prst="rect">
            <a:avLst/>
          </a:prstGeom>
          <a:no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Oval 12"/>
          <p:cNvSpPr/>
          <p:nvPr/>
        </p:nvSpPr>
        <p:spPr>
          <a:xfrm>
            <a:off x="5506721" y="4416740"/>
            <a:ext cx="158750" cy="109855"/>
          </a:xfrm>
          <a:prstGeom prst="ellipse">
            <a:avLst/>
          </a:prstGeom>
          <a:no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Oval 13"/>
          <p:cNvSpPr/>
          <p:nvPr/>
        </p:nvSpPr>
        <p:spPr>
          <a:xfrm>
            <a:off x="5506721" y="5074284"/>
            <a:ext cx="158750" cy="109855"/>
          </a:xfrm>
          <a:prstGeom prst="ellipse">
            <a:avLst/>
          </a:prstGeom>
          <a:no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15" name="Straight Connector 14"/>
          <p:cNvCxnSpPr/>
          <p:nvPr/>
        </p:nvCxnSpPr>
        <p:spPr>
          <a:xfrm>
            <a:off x="6015195" y="3884295"/>
            <a:ext cx="172084"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868748" y="4456427"/>
            <a:ext cx="214630" cy="26225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5861128" y="4843144"/>
            <a:ext cx="197645" cy="269876"/>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5987176" y="5691505"/>
            <a:ext cx="207645" cy="0"/>
          </a:xfrm>
          <a:prstGeom prst="line">
            <a:avLst/>
          </a:prstGeom>
          <a:noFill/>
          <a:ln w="9525" cap="flat" cmpd="sng" algn="ctr">
            <a:solidFill>
              <a:sysClr val="windowText" lastClr="000000">
                <a:shade val="95000"/>
                <a:satMod val="105000"/>
              </a:sysClr>
            </a:solidFill>
            <a:prstDash val="solid"/>
          </a:ln>
          <a:effectLst/>
        </p:spPr>
      </p:cxnSp>
      <p:sp>
        <p:nvSpPr>
          <p:cNvPr id="19" name="Text Box 2"/>
          <p:cNvSpPr txBox="1">
            <a:spLocks noChangeArrowheads="1"/>
          </p:cNvSpPr>
          <p:nvPr/>
        </p:nvSpPr>
        <p:spPr bwMode="auto">
          <a:xfrm>
            <a:off x="6212205" y="3717607"/>
            <a:ext cx="471170" cy="33337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dirty="0">
                <a:effectLst/>
                <a:latin typeface="Calibri"/>
                <a:ea typeface="Calibri"/>
                <a:cs typeface="Times New Roman"/>
              </a:rPr>
              <a:t>Upper Tree</a:t>
            </a:r>
            <a:endParaRPr lang="en-US" sz="1100" dirty="0">
              <a:effectLst/>
              <a:latin typeface="Calibri"/>
              <a:ea typeface="Calibri"/>
              <a:cs typeface="Times New Roman"/>
            </a:endParaRPr>
          </a:p>
        </p:txBody>
      </p:sp>
      <p:sp>
        <p:nvSpPr>
          <p:cNvPr id="20" name="Text Box 13"/>
          <p:cNvSpPr txBox="1"/>
          <p:nvPr/>
        </p:nvSpPr>
        <p:spPr>
          <a:xfrm>
            <a:off x="6083378" y="4421822"/>
            <a:ext cx="685801" cy="69119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800" dirty="0">
                <a:effectLst/>
                <a:ea typeface="Calibri"/>
                <a:cs typeface="Times New Roman"/>
              </a:rPr>
              <a:t>Memphis Shade Adjustable Clamps</a:t>
            </a:r>
            <a:endParaRPr lang="en-US" sz="1100" dirty="0">
              <a:effectLst/>
              <a:ea typeface="Calibri"/>
              <a:cs typeface="Times New Roman"/>
            </a:endParaRPr>
          </a:p>
        </p:txBody>
      </p:sp>
      <p:sp>
        <p:nvSpPr>
          <p:cNvPr id="21" name="Text Box 2"/>
          <p:cNvSpPr txBox="1">
            <a:spLocks noChangeArrowheads="1"/>
          </p:cNvSpPr>
          <p:nvPr/>
        </p:nvSpPr>
        <p:spPr bwMode="auto">
          <a:xfrm>
            <a:off x="6240781" y="5501005"/>
            <a:ext cx="457199" cy="3441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dirty="0">
                <a:effectLst/>
                <a:latin typeface="Calibri"/>
                <a:ea typeface="Calibri"/>
                <a:cs typeface="Times New Roman"/>
              </a:rPr>
              <a:t>Lower Tree</a:t>
            </a:r>
            <a:endParaRPr lang="en-US" sz="1100" dirty="0">
              <a:effectLst/>
              <a:latin typeface="Calibri"/>
              <a:ea typeface="Calibri"/>
              <a:cs typeface="Times New Roman"/>
            </a:endParaRPr>
          </a:p>
        </p:txBody>
      </p:sp>
      <p:sp>
        <p:nvSpPr>
          <p:cNvPr id="7" name="Rectangle 1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2" name="Rectangle 19"/>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6"/>
          <p:cNvSpPr/>
          <p:nvPr/>
        </p:nvSpPr>
        <p:spPr>
          <a:xfrm>
            <a:off x="5105400" y="3200400"/>
            <a:ext cx="1676400" cy="274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448424"/>
            <a:ext cx="1790700" cy="1343025"/>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8890" y="6439493"/>
            <a:ext cx="1760220" cy="1320165"/>
          </a:xfrm>
          <a:prstGeom prst="rect">
            <a:avLst/>
          </a:prstGeom>
        </p:spPr>
      </p:pic>
      <p:sp>
        <p:nvSpPr>
          <p:cNvPr id="30" name="TextBox 29"/>
          <p:cNvSpPr txBox="1"/>
          <p:nvPr/>
        </p:nvSpPr>
        <p:spPr>
          <a:xfrm>
            <a:off x="5181600" y="3352800"/>
            <a:ext cx="1524000" cy="261610"/>
          </a:xfrm>
          <a:prstGeom prst="rect">
            <a:avLst/>
          </a:prstGeom>
          <a:noFill/>
        </p:spPr>
        <p:txBody>
          <a:bodyPr wrap="square" rtlCol="0">
            <a:spAutoFit/>
          </a:bodyPr>
          <a:lstStyle/>
          <a:p>
            <a:r>
              <a:rPr lang="en-US" sz="1100" b="1" dirty="0" smtClean="0"/>
              <a:t>Side view of the Fork</a:t>
            </a:r>
            <a:endParaRPr lang="en-US" sz="1100" b="1" dirty="0"/>
          </a:p>
        </p:txBody>
      </p:sp>
      <p:pic>
        <p:nvPicPr>
          <p:cNvPr id="4097" name="Picture 40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8842" y="6448424"/>
            <a:ext cx="1635758" cy="134766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52400"/>
            <a:ext cx="6172200" cy="685800"/>
          </a:xfrm>
        </p:spPr>
        <p:txBody>
          <a:bodyPr>
            <a:normAutofit/>
          </a:bodyPr>
          <a:lstStyle/>
          <a:p>
            <a:r>
              <a:rPr lang="en-US" sz="2800" b="1" i="1" dirty="0" smtClean="0"/>
              <a:t>Pre-Fit Fairing Before Painting</a:t>
            </a:r>
            <a:endParaRPr lang="en-US" sz="2800" dirty="0"/>
          </a:p>
        </p:txBody>
      </p:sp>
      <p:sp>
        <p:nvSpPr>
          <p:cNvPr id="3" name="Text Placeholder 2"/>
          <p:cNvSpPr>
            <a:spLocks noGrp="1"/>
          </p:cNvSpPr>
          <p:nvPr>
            <p:ph type="body" idx="1"/>
          </p:nvPr>
        </p:nvSpPr>
        <p:spPr>
          <a:xfrm>
            <a:off x="228600" y="533400"/>
            <a:ext cx="6210299" cy="685800"/>
          </a:xfrm>
        </p:spPr>
        <p:txBody>
          <a:bodyPr>
            <a:noAutofit/>
          </a:bodyPr>
          <a:lstStyle/>
          <a:p>
            <a:r>
              <a:rPr lang="en-US" sz="1000" b="0" dirty="0" smtClean="0"/>
              <a:t> Take everything out of the box to make sure that you have everything you will need.  To Pre-fit the fairing, use 6 black 8 x ¾” screws (included for later use to attach the  access panel) to attach the fairing to the brackets .  Use one on each side along with one on the top and one on bottom. </a:t>
            </a:r>
          </a:p>
        </p:txBody>
      </p:sp>
      <p:sp>
        <p:nvSpPr>
          <p:cNvPr id="4" name="Content Placeholder 3"/>
          <p:cNvSpPr>
            <a:spLocks noGrp="1"/>
          </p:cNvSpPr>
          <p:nvPr>
            <p:ph sz="half" idx="2"/>
          </p:nvPr>
        </p:nvSpPr>
        <p:spPr>
          <a:xfrm>
            <a:off x="152400" y="1473200"/>
            <a:ext cx="6419851" cy="3860800"/>
          </a:xfrm>
        </p:spPr>
        <p:txBody>
          <a:bodyPr>
            <a:normAutofit/>
          </a:bodyPr>
          <a:lstStyle/>
          <a:p>
            <a:pPr marL="60325" indent="-60325" algn="ctr">
              <a:buNone/>
            </a:pPr>
            <a:r>
              <a:rPr lang="en-US" sz="1050" dirty="0" smtClean="0"/>
              <a:t>The Yamaha Royal Star Tour Deluxe has 2 different factory windshield brackets. See descriptions below. </a:t>
            </a:r>
          </a:p>
          <a:p>
            <a:pPr marL="60325" indent="-60325" algn="ctr">
              <a:buNone/>
            </a:pPr>
            <a:endParaRPr lang="en-US" sz="1200" b="1" u="sng" dirty="0" smtClean="0"/>
          </a:p>
          <a:p>
            <a:pPr marL="60325" indent="-60325" algn="ctr">
              <a:buNone/>
            </a:pPr>
            <a:r>
              <a:rPr lang="en-US" sz="1200" b="1" u="sng" dirty="0" smtClean="0"/>
              <a:t>2005 and Newer:</a:t>
            </a:r>
            <a:r>
              <a:rPr lang="en-US" sz="1200" b="1" dirty="0" smtClean="0"/>
              <a:t> </a:t>
            </a:r>
            <a:r>
              <a:rPr lang="en-US" sz="1100" dirty="0" smtClean="0"/>
              <a:t>(Retro Speedometer on Handlebars)</a:t>
            </a:r>
          </a:p>
          <a:p>
            <a:pPr marL="60325" indent="-60325" algn="ctr">
              <a:buNone/>
            </a:pPr>
            <a:r>
              <a:rPr lang="en-US" sz="1050" dirty="0" smtClean="0"/>
              <a:t>Bolts onto factory windshield brackets.</a:t>
            </a:r>
          </a:p>
          <a:p>
            <a:pPr marL="60325" indent="-60325" algn="ctr">
              <a:buNone/>
            </a:pPr>
            <a:endParaRPr lang="en-US" sz="1050" dirty="0"/>
          </a:p>
          <a:p>
            <a:pPr marL="60325" indent="-60325" algn="ctr">
              <a:buNone/>
            </a:pPr>
            <a:r>
              <a:rPr lang="en-US" sz="1050" dirty="0" smtClean="0"/>
              <a:t> The top 2 spinners or grommets need to be taken off and use bolts and washer, given in the bolt bag.  </a:t>
            </a:r>
          </a:p>
          <a:p>
            <a:pPr marL="60325" indent="-60325" algn="ctr">
              <a:buNone/>
            </a:pPr>
            <a:r>
              <a:rPr lang="en-US" sz="1050" dirty="0" smtClean="0"/>
              <a:t>The bottom of the windshield bracket sits in the spinner or grommet. (See picture below)</a:t>
            </a:r>
            <a:endParaRPr lang="en-US" sz="1050" dirty="0"/>
          </a:p>
          <a:p>
            <a:pPr marL="60325" indent="-60325">
              <a:buNone/>
            </a:pPr>
            <a:endParaRPr lang="en-US" sz="1200" b="1" u="sng" dirty="0" smtClean="0"/>
          </a:p>
          <a:p>
            <a:pPr marL="60325" indent="-60325">
              <a:buNone/>
            </a:pPr>
            <a:endParaRPr lang="en-US" sz="1200" b="1" u="sng" dirty="0"/>
          </a:p>
          <a:p>
            <a:pPr marL="60325" indent="-60325">
              <a:buNone/>
            </a:pPr>
            <a:endParaRPr lang="en-US" sz="1200" b="1" u="sng" dirty="0" smtClean="0"/>
          </a:p>
          <a:p>
            <a:pPr marL="60325" indent="-60325">
              <a:buNone/>
            </a:pPr>
            <a:endParaRPr lang="en-US" sz="1200" b="1" u="sng" dirty="0"/>
          </a:p>
          <a:p>
            <a:pPr marL="60325" indent="-60325">
              <a:buNone/>
            </a:pPr>
            <a:endParaRPr lang="en-US" sz="1200" b="1" u="sng" dirty="0" smtClean="0"/>
          </a:p>
          <a:p>
            <a:pPr marL="60325" indent="-60325">
              <a:buNone/>
            </a:pPr>
            <a:endParaRPr lang="en-US" sz="1200" b="1" u="sng" dirty="0"/>
          </a:p>
          <a:p>
            <a:pPr marL="60325" indent="-60325">
              <a:buNone/>
            </a:pPr>
            <a:endParaRPr lang="en-US" sz="1200" b="1" u="sng" dirty="0" smtClean="0"/>
          </a:p>
          <a:p>
            <a:pPr marL="60325" indent="-60325" algn="ctr">
              <a:buNone/>
            </a:pPr>
            <a:endParaRPr lang="en-US" sz="1200" b="1" u="sng" dirty="0" smtClean="0"/>
          </a:p>
          <a:p>
            <a:pPr marL="60325" indent="-60325" algn="ctr">
              <a:buNone/>
            </a:pPr>
            <a:r>
              <a:rPr lang="en-US" sz="1200" b="1" u="sng" dirty="0" smtClean="0"/>
              <a:t>2004 and Older: </a:t>
            </a:r>
            <a:r>
              <a:rPr lang="en-US" sz="1100" dirty="0" smtClean="0"/>
              <a:t>(Speedometer mounted on tank)</a:t>
            </a:r>
          </a:p>
          <a:p>
            <a:pPr marL="60325" indent="-60325" algn="ctr">
              <a:buNone/>
            </a:pPr>
            <a:r>
              <a:rPr lang="en-US" sz="1050" dirty="0" smtClean="0"/>
              <a:t>Bolts on with the four factory windshield brackets.</a:t>
            </a:r>
          </a:p>
          <a:p>
            <a:pPr marL="60325" indent="-60325">
              <a:buNone/>
            </a:pPr>
            <a:endParaRPr lang="en-US" sz="1200" dirty="0"/>
          </a:p>
          <a:p>
            <a:pPr marL="60325" indent="-60325">
              <a:buNone/>
            </a:pPr>
            <a:endParaRPr lang="en-US" sz="1200" dirty="0" smtClean="0"/>
          </a:p>
          <a:p>
            <a:pPr marL="60325" indent="-60325">
              <a:buNone/>
            </a:pPr>
            <a:endParaRPr lang="en-US" sz="1200" dirty="0"/>
          </a:p>
          <a:p>
            <a:pPr marL="60325" indent="-60325">
              <a:buNone/>
            </a:pPr>
            <a:endParaRPr lang="en-US" sz="1200" dirty="0" smtClean="0"/>
          </a:p>
          <a:p>
            <a:pPr marL="60325" indent="-60325">
              <a:buNone/>
            </a:pPr>
            <a:endParaRPr lang="en-US" sz="1200" dirty="0"/>
          </a:p>
          <a:p>
            <a:pPr marL="60325" indent="-60325">
              <a:buNone/>
            </a:pPr>
            <a:endParaRPr lang="en-US" sz="1200" dirty="0" smtClean="0"/>
          </a:p>
          <a:p>
            <a:pPr marL="60325" indent="-60325">
              <a:buNone/>
            </a:pPr>
            <a:endParaRPr lang="en-US" sz="1200" dirty="0"/>
          </a:p>
          <a:p>
            <a:pPr marL="60325" indent="-60325">
              <a:buNone/>
            </a:pPr>
            <a:endParaRPr lang="en-US" sz="1200" dirty="0"/>
          </a:p>
        </p:txBody>
      </p:sp>
      <p:sp>
        <p:nvSpPr>
          <p:cNvPr id="5" name="Text Placeholder 4"/>
          <p:cNvSpPr>
            <a:spLocks noGrp="1"/>
          </p:cNvSpPr>
          <p:nvPr>
            <p:ph type="body" sz="quarter" idx="3"/>
          </p:nvPr>
        </p:nvSpPr>
        <p:spPr>
          <a:xfrm>
            <a:off x="351789" y="838200"/>
            <a:ext cx="6210300" cy="762000"/>
          </a:xfrm>
        </p:spPr>
        <p:txBody>
          <a:bodyPr>
            <a:normAutofit/>
          </a:bodyPr>
          <a:lstStyle/>
          <a:p>
            <a:r>
              <a:rPr lang="en-US" sz="2000" i="1" dirty="0" smtClean="0"/>
              <a:t>Fairing Instructions for Yamaha Royal Star Tour Deluxe</a:t>
            </a:r>
            <a:endParaRPr lang="en-US" sz="2000" dirty="0"/>
          </a:p>
        </p:txBody>
      </p:sp>
      <p:sp>
        <p:nvSpPr>
          <p:cNvPr id="6" name="Content Placeholder 5"/>
          <p:cNvSpPr>
            <a:spLocks noGrp="1"/>
          </p:cNvSpPr>
          <p:nvPr>
            <p:ph sz="quarter" idx="4"/>
          </p:nvPr>
        </p:nvSpPr>
        <p:spPr>
          <a:xfrm>
            <a:off x="389889" y="8610600"/>
            <a:ext cx="6134100" cy="609600"/>
          </a:xfrm>
        </p:spPr>
        <p:txBody>
          <a:bodyPr>
            <a:normAutofit/>
          </a:bodyPr>
          <a:lstStyle/>
          <a:p>
            <a:pPr algn="ctr">
              <a:buNone/>
            </a:pPr>
            <a:r>
              <a:rPr lang="en-US" sz="900" b="1" dirty="0" smtClean="0"/>
              <a:t>If You Have Any Questions  Please Contact WOC Sales Team At 620-795-4421 </a:t>
            </a:r>
          </a:p>
          <a:p>
            <a:pPr algn="ctr">
              <a:buNone/>
            </a:pPr>
            <a:r>
              <a:rPr lang="en-US" sz="900" b="1" dirty="0" smtClean="0"/>
              <a:t>Or Email us at </a:t>
            </a:r>
            <a:r>
              <a:rPr lang="en-US" sz="900" b="1" dirty="0" smtClean="0">
                <a:hlinkClick r:id="rId2"/>
              </a:rPr>
              <a:t>sales@wideopencustom.com</a:t>
            </a:r>
            <a:r>
              <a:rPr lang="en-US" sz="900" b="1" dirty="0" smtClean="0"/>
              <a:t> </a:t>
            </a: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3081262"/>
            <a:ext cx="1143000" cy="126213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1" y="3276600"/>
            <a:ext cx="1600199" cy="949843"/>
          </a:xfrm>
          <a:prstGeom prst="rect">
            <a:avLst/>
          </a:prstGeom>
        </p:spPr>
      </p:pic>
      <p:sp>
        <p:nvSpPr>
          <p:cNvPr id="9" name="TextBox 8"/>
          <p:cNvSpPr txBox="1"/>
          <p:nvPr/>
        </p:nvSpPr>
        <p:spPr>
          <a:xfrm>
            <a:off x="1417318" y="4191000"/>
            <a:ext cx="1554482" cy="246221"/>
          </a:xfrm>
          <a:prstGeom prst="rect">
            <a:avLst/>
          </a:prstGeom>
          <a:noFill/>
        </p:spPr>
        <p:txBody>
          <a:bodyPr wrap="square" rtlCol="0">
            <a:spAutoFit/>
          </a:bodyPr>
          <a:lstStyle/>
          <a:p>
            <a:pPr algn="ctr"/>
            <a:r>
              <a:rPr lang="en-US" sz="1000" dirty="0" smtClean="0"/>
              <a:t>Retro Speedometer</a:t>
            </a:r>
            <a:endParaRPr lang="en-US" sz="1000"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6500" y="5296219"/>
            <a:ext cx="1435100" cy="1143000"/>
          </a:xfrm>
          <a:prstGeom prst="rect">
            <a:avLst/>
          </a:prstGeom>
        </p:spPr>
      </p:pic>
      <p:sp>
        <p:nvSpPr>
          <p:cNvPr id="14" name="TextBox 13"/>
          <p:cNvSpPr txBox="1"/>
          <p:nvPr/>
        </p:nvSpPr>
        <p:spPr>
          <a:xfrm>
            <a:off x="1701799" y="6477000"/>
            <a:ext cx="1041401" cy="400110"/>
          </a:xfrm>
          <a:prstGeom prst="rect">
            <a:avLst/>
          </a:prstGeom>
          <a:noFill/>
        </p:spPr>
        <p:txBody>
          <a:bodyPr wrap="square" rtlCol="0">
            <a:spAutoFit/>
          </a:bodyPr>
          <a:lstStyle/>
          <a:p>
            <a:pPr algn="ctr"/>
            <a:r>
              <a:rPr lang="en-US" sz="1000" dirty="0" smtClean="0"/>
              <a:t>Speedometer on Tank</a:t>
            </a:r>
            <a:endParaRPr lang="en-US" sz="1000"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2599" y="5296219"/>
            <a:ext cx="1026159" cy="1218564"/>
          </a:xfrm>
          <a:prstGeom prst="rect">
            <a:avLst/>
          </a:prstGeom>
        </p:spPr>
      </p:pic>
      <p:sp>
        <p:nvSpPr>
          <p:cNvPr id="16" name="TextBox 15"/>
          <p:cNvSpPr txBox="1"/>
          <p:nvPr/>
        </p:nvSpPr>
        <p:spPr>
          <a:xfrm>
            <a:off x="3505201" y="6477000"/>
            <a:ext cx="1752599" cy="246221"/>
          </a:xfrm>
          <a:prstGeom prst="rect">
            <a:avLst/>
          </a:prstGeom>
          <a:noFill/>
        </p:spPr>
        <p:txBody>
          <a:bodyPr wrap="square" rtlCol="0">
            <a:spAutoFit/>
          </a:bodyPr>
          <a:lstStyle/>
          <a:p>
            <a:pPr algn="ctr"/>
            <a:r>
              <a:rPr lang="en-US" sz="1000" dirty="0" smtClean="0"/>
              <a:t>WOC Fairing Bracket Mount</a:t>
            </a:r>
            <a:endParaRPr lang="en-US" sz="1000" dirty="0"/>
          </a:p>
        </p:txBody>
      </p:sp>
      <p:sp>
        <p:nvSpPr>
          <p:cNvPr id="17" name="TextBox 16"/>
          <p:cNvSpPr txBox="1"/>
          <p:nvPr/>
        </p:nvSpPr>
        <p:spPr>
          <a:xfrm>
            <a:off x="3657600" y="4324290"/>
            <a:ext cx="1600200" cy="400110"/>
          </a:xfrm>
          <a:prstGeom prst="rect">
            <a:avLst/>
          </a:prstGeom>
          <a:noFill/>
        </p:spPr>
        <p:txBody>
          <a:bodyPr wrap="square" rtlCol="0">
            <a:spAutoFit/>
          </a:bodyPr>
          <a:lstStyle/>
          <a:p>
            <a:pPr algn="ctr"/>
            <a:r>
              <a:rPr lang="en-US" sz="1000" dirty="0" smtClean="0"/>
              <a:t>WOC Fairing Brackets Mount</a:t>
            </a:r>
            <a:endParaRPr lang="en-US" sz="1000" dirty="0"/>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2539" y="7208813"/>
            <a:ext cx="1828801" cy="1217982"/>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3571" y="6943136"/>
            <a:ext cx="1040029" cy="1598264"/>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0600" y="6943135"/>
            <a:ext cx="1065509" cy="159826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9520" y="7466061"/>
            <a:ext cx="1635843" cy="1165128"/>
          </a:xfrm>
          <a:prstGeom prst="rect">
            <a:avLst/>
          </a:prstGeom>
        </p:spPr>
      </p:pic>
      <p:sp>
        <p:nvSpPr>
          <p:cNvPr id="2" name="TextBox 1"/>
          <p:cNvSpPr txBox="1"/>
          <p:nvPr/>
        </p:nvSpPr>
        <p:spPr>
          <a:xfrm>
            <a:off x="381000" y="213836"/>
            <a:ext cx="6057900" cy="523220"/>
          </a:xfrm>
          <a:prstGeom prst="rect">
            <a:avLst/>
          </a:prstGeom>
          <a:noFill/>
        </p:spPr>
        <p:txBody>
          <a:bodyPr wrap="square" rtlCol="0">
            <a:spAutoFit/>
          </a:bodyPr>
          <a:lstStyle/>
          <a:p>
            <a:pPr algn="ctr"/>
            <a:r>
              <a:rPr lang="en-US" sz="2800" b="1" i="1" dirty="0"/>
              <a:t>Pre-Fit Fairing Before Painting</a:t>
            </a:r>
            <a:endParaRPr lang="en-US" sz="2800" dirty="0"/>
          </a:p>
        </p:txBody>
      </p:sp>
      <p:sp>
        <p:nvSpPr>
          <p:cNvPr id="3" name="TextBox 2"/>
          <p:cNvSpPr txBox="1"/>
          <p:nvPr/>
        </p:nvSpPr>
        <p:spPr>
          <a:xfrm>
            <a:off x="521970" y="737056"/>
            <a:ext cx="5955030" cy="553998"/>
          </a:xfrm>
          <a:prstGeom prst="rect">
            <a:avLst/>
          </a:prstGeom>
          <a:noFill/>
        </p:spPr>
        <p:txBody>
          <a:bodyPr wrap="square" rtlCol="0">
            <a:spAutoFit/>
          </a:bodyPr>
          <a:lstStyle/>
          <a:p>
            <a:r>
              <a:rPr lang="en-US" sz="1000" dirty="0"/>
              <a:t> Take everything out of the box to make sure that you have everything you will need.  To </a:t>
            </a:r>
            <a:r>
              <a:rPr lang="en-US" sz="1000" dirty="0" smtClean="0"/>
              <a:t>Pre-Fit </a:t>
            </a:r>
            <a:r>
              <a:rPr lang="en-US" sz="1000" dirty="0"/>
              <a:t>the fairing, use 6 black 8 x ¾” screws </a:t>
            </a:r>
            <a:r>
              <a:rPr lang="en-US" sz="1000" dirty="0" smtClean="0"/>
              <a:t>to </a:t>
            </a:r>
            <a:r>
              <a:rPr lang="en-US" sz="1000" dirty="0"/>
              <a:t>attach the fairing to the brackets .  Use one on each side along with one on the top and one on bottom. </a:t>
            </a:r>
          </a:p>
        </p:txBody>
      </p:sp>
      <p:sp>
        <p:nvSpPr>
          <p:cNvPr id="4" name="TextBox 3"/>
          <p:cNvSpPr txBox="1"/>
          <p:nvPr/>
        </p:nvSpPr>
        <p:spPr>
          <a:xfrm>
            <a:off x="228600" y="1143000"/>
            <a:ext cx="6553200" cy="523220"/>
          </a:xfrm>
          <a:prstGeom prst="rect">
            <a:avLst/>
          </a:prstGeom>
          <a:noFill/>
        </p:spPr>
        <p:txBody>
          <a:bodyPr wrap="square" rtlCol="0">
            <a:spAutoFit/>
          </a:bodyPr>
          <a:lstStyle/>
          <a:p>
            <a:pPr algn="ctr">
              <a:buNone/>
            </a:pPr>
            <a:r>
              <a:rPr lang="en-US" sz="2800" b="1" i="1" dirty="0"/>
              <a:t>Fairing Instructions for </a:t>
            </a:r>
            <a:r>
              <a:rPr lang="en-US" sz="2800" b="1" i="1" dirty="0" smtClean="0"/>
              <a:t>Victory</a:t>
            </a:r>
            <a:endParaRPr lang="en-US" sz="2800" b="1" dirty="0"/>
          </a:p>
        </p:txBody>
      </p:sp>
      <p:sp>
        <p:nvSpPr>
          <p:cNvPr id="5" name="TextBox 4"/>
          <p:cNvSpPr txBox="1"/>
          <p:nvPr/>
        </p:nvSpPr>
        <p:spPr>
          <a:xfrm>
            <a:off x="41910" y="1659285"/>
            <a:ext cx="4545330" cy="2354491"/>
          </a:xfrm>
          <a:prstGeom prst="rect">
            <a:avLst/>
          </a:prstGeom>
          <a:noFill/>
        </p:spPr>
        <p:txBody>
          <a:bodyPr wrap="square" rtlCol="0">
            <a:spAutoFit/>
          </a:bodyPr>
          <a:lstStyle/>
          <a:p>
            <a:r>
              <a:rPr lang="en-US" sz="1100" dirty="0" smtClean="0"/>
              <a:t>Victory Fairing mounts onto the factory clamp windshield bracket. Using the two 5/16” bolts given, attach the fairing to the factory clamp bracket </a:t>
            </a:r>
            <a:r>
              <a:rPr lang="en-US" sz="1100" b="1" dirty="0" smtClean="0"/>
              <a:t>(See picture 1)</a:t>
            </a:r>
            <a:r>
              <a:rPr lang="en-US" sz="1100" dirty="0" smtClean="0"/>
              <a:t>.</a:t>
            </a:r>
          </a:p>
          <a:p>
            <a:endParaRPr lang="en-US" sz="800" dirty="0"/>
          </a:p>
          <a:p>
            <a:r>
              <a:rPr lang="en-US" sz="1100" dirty="0" smtClean="0"/>
              <a:t>Victory motorcycles come with two headlight options, round or bullet (diamond). WOC offers two fairing options for the bikes with the bullet headlight style; diamond smooth or </a:t>
            </a:r>
            <a:r>
              <a:rPr lang="en-US" sz="1100" dirty="0"/>
              <a:t>d</a:t>
            </a:r>
            <a:r>
              <a:rPr lang="en-US" sz="1100" dirty="0" smtClean="0"/>
              <a:t>iamond ridge. </a:t>
            </a:r>
            <a:r>
              <a:rPr lang="en-US" sz="1100" b="1" dirty="0" smtClean="0"/>
              <a:t>(see pictures below)</a:t>
            </a:r>
          </a:p>
          <a:p>
            <a:endParaRPr lang="en-US" sz="800" dirty="0" smtClean="0"/>
          </a:p>
          <a:p>
            <a:r>
              <a:rPr lang="en-US" sz="1100" b="1" u="sng" dirty="0" smtClean="0"/>
              <a:t>Victory Part Numbers for Factory Clamp Windshield Brackets:</a:t>
            </a:r>
          </a:p>
          <a:p>
            <a:endParaRPr lang="en-US" sz="600" dirty="0"/>
          </a:p>
          <a:p>
            <a:r>
              <a:rPr lang="en-US" sz="1100" dirty="0" smtClean="0"/>
              <a:t>Part # </a:t>
            </a:r>
            <a:r>
              <a:rPr lang="en-US" sz="1100" b="1" dirty="0" smtClean="0"/>
              <a:t>2874426</a:t>
            </a:r>
            <a:r>
              <a:rPr lang="en-US" sz="1100" dirty="0" smtClean="0"/>
              <a:t> - </a:t>
            </a:r>
            <a:r>
              <a:rPr lang="en-US" sz="1100" b="1" dirty="0" smtClean="0"/>
              <a:t>43mm Forks </a:t>
            </a:r>
            <a:r>
              <a:rPr lang="en-US" sz="1100" dirty="0" smtClean="0"/>
              <a:t>Ex: Vegas Jackpot, Hammer, and Kingpin</a:t>
            </a:r>
          </a:p>
          <a:p>
            <a:endParaRPr lang="en-US" sz="600" dirty="0" smtClean="0"/>
          </a:p>
          <a:p>
            <a:r>
              <a:rPr lang="en-US" sz="1100" dirty="0" smtClean="0"/>
              <a:t>Part # </a:t>
            </a:r>
            <a:r>
              <a:rPr lang="en-US" sz="1100" b="1" dirty="0" smtClean="0"/>
              <a:t>2874679</a:t>
            </a:r>
            <a:r>
              <a:rPr lang="en-US" sz="1100" dirty="0"/>
              <a:t> </a:t>
            </a:r>
            <a:r>
              <a:rPr lang="en-US" sz="1100" dirty="0" smtClean="0"/>
              <a:t>- </a:t>
            </a:r>
            <a:r>
              <a:rPr lang="en-US" sz="1100" b="1" dirty="0" smtClean="0"/>
              <a:t>55mm Forks Inverted</a:t>
            </a:r>
            <a:r>
              <a:rPr lang="en-US" sz="1100" dirty="0" smtClean="0"/>
              <a:t> Ex: Kingpin and Hammer</a:t>
            </a:r>
          </a:p>
          <a:p>
            <a:endParaRPr lang="en-US" sz="600" dirty="0"/>
          </a:p>
          <a:p>
            <a:r>
              <a:rPr lang="en-US" sz="1100" dirty="0" smtClean="0"/>
              <a:t>Part # </a:t>
            </a:r>
            <a:r>
              <a:rPr lang="en-US" sz="1100" b="1" dirty="0" smtClean="0"/>
              <a:t>2201712 - 45 mm Forks</a:t>
            </a:r>
            <a:r>
              <a:rPr lang="en-US" sz="1100" dirty="0" smtClean="0"/>
              <a:t> Ex: V-92</a:t>
            </a:r>
            <a:endParaRPr lang="en-US" sz="800" dirty="0" smtClean="0"/>
          </a:p>
        </p:txBody>
      </p:sp>
      <p:sp>
        <p:nvSpPr>
          <p:cNvPr id="7" name="TextBox 6"/>
          <p:cNvSpPr txBox="1"/>
          <p:nvPr/>
        </p:nvSpPr>
        <p:spPr>
          <a:xfrm>
            <a:off x="6172200" y="2362200"/>
            <a:ext cx="228600" cy="276999"/>
          </a:xfrm>
          <a:prstGeom prst="rect">
            <a:avLst/>
          </a:prstGeom>
          <a:noFill/>
        </p:spPr>
        <p:txBody>
          <a:bodyPr wrap="square" rtlCol="0">
            <a:spAutoFit/>
          </a:bodyPr>
          <a:lstStyle/>
          <a:p>
            <a:r>
              <a:rPr lang="en-US" sz="1200" dirty="0" smtClean="0"/>
              <a:t>1</a:t>
            </a:r>
            <a:endParaRPr lang="en-US" sz="1200" dirty="0"/>
          </a:p>
        </p:txBody>
      </p:sp>
      <p:sp>
        <p:nvSpPr>
          <p:cNvPr id="9" name="TextBox 8"/>
          <p:cNvSpPr txBox="1"/>
          <p:nvPr/>
        </p:nvSpPr>
        <p:spPr>
          <a:xfrm>
            <a:off x="137160" y="4038600"/>
            <a:ext cx="4244340" cy="2862322"/>
          </a:xfrm>
          <a:prstGeom prst="rect">
            <a:avLst/>
          </a:prstGeom>
          <a:noFill/>
        </p:spPr>
        <p:txBody>
          <a:bodyPr wrap="square" rtlCol="0">
            <a:spAutoFit/>
          </a:bodyPr>
          <a:lstStyle/>
          <a:p>
            <a:r>
              <a:rPr lang="en-US" sz="1400" b="1" i="1" dirty="0" smtClean="0"/>
              <a:t>Suggestions for Lowering the Speedometer:</a:t>
            </a:r>
          </a:p>
          <a:p>
            <a:endParaRPr lang="en-US" sz="600" dirty="0" smtClean="0"/>
          </a:p>
          <a:p>
            <a:r>
              <a:rPr lang="en-US" sz="1000" dirty="0" smtClean="0"/>
              <a:t>Lowering the speedometer ¾” will help lay the fairing back for a more sporty look.</a:t>
            </a:r>
          </a:p>
          <a:p>
            <a:endParaRPr lang="en-US" sz="600" dirty="0" smtClean="0"/>
          </a:p>
          <a:p>
            <a:pPr marL="171450" indent="-171450">
              <a:buFont typeface="Arial" pitchFamily="34" charset="0"/>
              <a:buChar char="•"/>
            </a:pPr>
            <a:r>
              <a:rPr lang="en-US" sz="1000" dirty="0" smtClean="0"/>
              <a:t>Take the 4 screws out of the top of the headlight. </a:t>
            </a:r>
            <a:r>
              <a:rPr lang="en-US" sz="1000" b="1" dirty="0" smtClean="0"/>
              <a:t>(see picture 2).</a:t>
            </a:r>
          </a:p>
          <a:p>
            <a:pPr marL="171450" indent="-171450">
              <a:buFont typeface="Arial" pitchFamily="34" charset="0"/>
              <a:buChar char="•"/>
            </a:pPr>
            <a:endParaRPr lang="en-US" sz="600" b="1" dirty="0"/>
          </a:p>
          <a:p>
            <a:pPr marL="171450" indent="-171450">
              <a:buFont typeface="Arial" pitchFamily="34" charset="0"/>
              <a:buChar char="•"/>
            </a:pPr>
            <a:r>
              <a:rPr lang="en-US" sz="1000" dirty="0" smtClean="0"/>
              <a:t>Unplug the speedometer. </a:t>
            </a:r>
          </a:p>
          <a:p>
            <a:pPr marL="171450" indent="-171450">
              <a:buFont typeface="Arial" pitchFamily="34" charset="0"/>
              <a:buChar char="•"/>
            </a:pPr>
            <a:endParaRPr lang="en-US" sz="600" dirty="0"/>
          </a:p>
          <a:p>
            <a:pPr marL="171450" indent="-171450">
              <a:buFont typeface="Arial" pitchFamily="34" charset="0"/>
              <a:buChar char="•"/>
            </a:pPr>
            <a:r>
              <a:rPr lang="en-US" sz="1000" dirty="0" smtClean="0"/>
              <a:t>Loosen the 4 bolts on the speedometer and remove.</a:t>
            </a:r>
          </a:p>
          <a:p>
            <a:pPr marL="171450" indent="-171450">
              <a:buFont typeface="Arial" pitchFamily="34" charset="0"/>
              <a:buChar char="•"/>
            </a:pPr>
            <a:endParaRPr lang="en-US" sz="600" b="1" dirty="0"/>
          </a:p>
          <a:p>
            <a:pPr marL="171450" indent="-171450">
              <a:buFont typeface="Arial" pitchFamily="34" charset="0"/>
              <a:buChar char="•"/>
            </a:pPr>
            <a:r>
              <a:rPr lang="en-US" sz="1000" dirty="0" smtClean="0"/>
              <a:t>Measure ¾” up from the top holes and drill </a:t>
            </a:r>
            <a:r>
              <a:rPr lang="en-US" sz="1000" b="1" dirty="0" smtClean="0"/>
              <a:t>(See picture 3</a:t>
            </a:r>
            <a:r>
              <a:rPr lang="en-US" sz="1000" dirty="0" smtClean="0"/>
              <a:t>).</a:t>
            </a:r>
          </a:p>
          <a:p>
            <a:pPr marL="171450" indent="-171450">
              <a:buFont typeface="Arial" pitchFamily="34" charset="0"/>
              <a:buChar char="•"/>
            </a:pPr>
            <a:endParaRPr lang="en-US" sz="600" b="1" dirty="0"/>
          </a:p>
          <a:p>
            <a:pPr marL="171450" indent="-171450">
              <a:buFont typeface="Arial" pitchFamily="34" charset="0"/>
              <a:buChar char="•"/>
            </a:pPr>
            <a:r>
              <a:rPr lang="en-US" sz="1000" dirty="0" smtClean="0"/>
              <a:t>Get ¾” plastic spacers and ¾” longer bolt from your local hardware store. </a:t>
            </a:r>
          </a:p>
          <a:p>
            <a:pPr marL="171450" indent="-171450">
              <a:buFont typeface="Arial" pitchFamily="34" charset="0"/>
              <a:buChar char="•"/>
            </a:pPr>
            <a:endParaRPr lang="en-US" sz="600" dirty="0"/>
          </a:p>
          <a:p>
            <a:pPr marL="171450" indent="-171450">
              <a:buFont typeface="Arial" pitchFamily="34" charset="0"/>
              <a:buChar char="•"/>
            </a:pPr>
            <a:r>
              <a:rPr lang="en-US" sz="1000" dirty="0" smtClean="0"/>
              <a:t>Reinstall the speedometer in the new holes using the ¾” plastic spacers and longer bolt on the bottom </a:t>
            </a:r>
            <a:r>
              <a:rPr lang="en-US" sz="1000" b="1" dirty="0" smtClean="0"/>
              <a:t>(See picture 4)</a:t>
            </a:r>
            <a:r>
              <a:rPr lang="en-US" sz="1000" dirty="0" smtClean="0"/>
              <a:t>.</a:t>
            </a:r>
          </a:p>
          <a:p>
            <a:endParaRPr lang="en-US" sz="800" dirty="0" smtClean="0"/>
          </a:p>
          <a:p>
            <a:endParaRPr lang="en-US" sz="1200" dirty="0"/>
          </a:p>
          <a:p>
            <a:endParaRPr lang="en-US" sz="1400" dirty="0"/>
          </a:p>
        </p:txBody>
      </p:sp>
      <p:pic>
        <p:nvPicPr>
          <p:cNvPr id="10" name="Picture 9" descr="MVC-001S"/>
          <p:cNvPicPr/>
          <p:nvPr/>
        </p:nvPicPr>
        <p:blipFill>
          <a:blip r:embed="rId3" cstate="print"/>
          <a:srcRect/>
          <a:stretch>
            <a:fillRect/>
          </a:stretch>
        </p:blipFill>
        <p:spPr bwMode="auto">
          <a:xfrm>
            <a:off x="4556760" y="3124200"/>
            <a:ext cx="1615440" cy="1080136"/>
          </a:xfrm>
          <a:prstGeom prst="rect">
            <a:avLst/>
          </a:prstGeom>
          <a:noFill/>
          <a:ln w="9525">
            <a:noFill/>
            <a:miter lim="800000"/>
            <a:headEnd/>
            <a:tailEnd/>
          </a:ln>
        </p:spPr>
      </p:pic>
      <p:pic>
        <p:nvPicPr>
          <p:cNvPr id="11" name="Picture 10" descr="MVC-002S"/>
          <p:cNvPicPr/>
          <p:nvPr/>
        </p:nvPicPr>
        <p:blipFill>
          <a:blip r:embed="rId4" cstate="print"/>
          <a:srcRect/>
          <a:stretch>
            <a:fillRect/>
          </a:stretch>
        </p:blipFill>
        <p:spPr bwMode="auto">
          <a:xfrm>
            <a:off x="4587240" y="4419600"/>
            <a:ext cx="1584960" cy="990600"/>
          </a:xfrm>
          <a:prstGeom prst="rect">
            <a:avLst/>
          </a:prstGeom>
          <a:noFill/>
          <a:ln w="9525">
            <a:noFill/>
            <a:miter lim="800000"/>
            <a:headEnd/>
            <a:tailEnd/>
          </a:ln>
        </p:spPr>
      </p:pic>
      <p:pic>
        <p:nvPicPr>
          <p:cNvPr id="12" name="Picture 11" descr="MVC-006S"/>
          <p:cNvPicPr/>
          <p:nvPr/>
        </p:nvPicPr>
        <p:blipFill>
          <a:blip r:embed="rId5" cstate="print"/>
          <a:srcRect/>
          <a:stretch>
            <a:fillRect/>
          </a:stretch>
        </p:blipFill>
        <p:spPr bwMode="auto">
          <a:xfrm>
            <a:off x="4587240" y="5638800"/>
            <a:ext cx="1584960" cy="1066800"/>
          </a:xfrm>
          <a:prstGeom prst="rect">
            <a:avLst/>
          </a:prstGeom>
          <a:noFill/>
          <a:ln w="9525">
            <a:noFill/>
            <a:miter lim="800000"/>
            <a:headEnd/>
            <a:tailEnd/>
          </a:ln>
        </p:spPr>
      </p:pic>
      <p:cxnSp>
        <p:nvCxnSpPr>
          <p:cNvPr id="14" name="Straight Arrow Connector 13"/>
          <p:cNvCxnSpPr/>
          <p:nvPr/>
        </p:nvCxnSpPr>
        <p:spPr>
          <a:xfrm flipV="1">
            <a:off x="5265420" y="6019800"/>
            <a:ext cx="0" cy="708661"/>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4671060" y="6781801"/>
            <a:ext cx="1638300" cy="246221"/>
          </a:xfrm>
          <a:prstGeom prst="rect">
            <a:avLst/>
          </a:prstGeom>
          <a:noFill/>
        </p:spPr>
        <p:txBody>
          <a:bodyPr wrap="square" rtlCol="0">
            <a:spAutoFit/>
          </a:bodyPr>
          <a:lstStyle/>
          <a:p>
            <a:r>
              <a:rPr lang="en-US" sz="1000" dirty="0" smtClean="0"/>
              <a:t>Add ¾” plastic spacer</a:t>
            </a:r>
            <a:endParaRPr lang="en-US" sz="1000" dirty="0"/>
          </a:p>
        </p:txBody>
      </p:sp>
      <p:sp>
        <p:nvSpPr>
          <p:cNvPr id="17" name="Rounded Rectangle 16"/>
          <p:cNvSpPr/>
          <p:nvPr/>
        </p:nvSpPr>
        <p:spPr>
          <a:xfrm>
            <a:off x="4690110" y="6764179"/>
            <a:ext cx="1257300" cy="24622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210300" y="3607388"/>
            <a:ext cx="190500" cy="276999"/>
          </a:xfrm>
          <a:prstGeom prst="rect">
            <a:avLst/>
          </a:prstGeom>
          <a:noFill/>
        </p:spPr>
        <p:txBody>
          <a:bodyPr wrap="square" rtlCol="0">
            <a:spAutoFit/>
          </a:bodyPr>
          <a:lstStyle/>
          <a:p>
            <a:r>
              <a:rPr lang="en-US" sz="1200" dirty="0" smtClean="0"/>
              <a:t>2</a:t>
            </a:r>
            <a:endParaRPr lang="en-US" sz="1200" dirty="0"/>
          </a:p>
        </p:txBody>
      </p:sp>
      <p:sp>
        <p:nvSpPr>
          <p:cNvPr id="20" name="Heptagon 19"/>
          <p:cNvSpPr/>
          <p:nvPr/>
        </p:nvSpPr>
        <p:spPr>
          <a:xfrm>
            <a:off x="6172200" y="2362200"/>
            <a:ext cx="266700" cy="276999"/>
          </a:xfrm>
          <a:prstGeom prst="hep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ptagon 20"/>
          <p:cNvSpPr/>
          <p:nvPr/>
        </p:nvSpPr>
        <p:spPr>
          <a:xfrm>
            <a:off x="6210300" y="3607388"/>
            <a:ext cx="266700" cy="276999"/>
          </a:xfrm>
          <a:prstGeom prst="hep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6210300" y="4928800"/>
            <a:ext cx="381000" cy="276999"/>
          </a:xfrm>
          <a:prstGeom prst="rect">
            <a:avLst/>
          </a:prstGeom>
          <a:noFill/>
        </p:spPr>
        <p:txBody>
          <a:bodyPr wrap="square" rtlCol="0">
            <a:spAutoFit/>
          </a:bodyPr>
          <a:lstStyle/>
          <a:p>
            <a:r>
              <a:rPr lang="en-US" sz="1200" dirty="0" smtClean="0"/>
              <a:t>3</a:t>
            </a:r>
            <a:endParaRPr lang="en-US" sz="1200" dirty="0"/>
          </a:p>
        </p:txBody>
      </p:sp>
      <p:sp>
        <p:nvSpPr>
          <p:cNvPr id="23" name="Heptagon 22"/>
          <p:cNvSpPr/>
          <p:nvPr/>
        </p:nvSpPr>
        <p:spPr>
          <a:xfrm>
            <a:off x="6210300" y="4928799"/>
            <a:ext cx="266700" cy="276999"/>
          </a:xfrm>
          <a:prstGeom prst="hep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6236970" y="6073139"/>
            <a:ext cx="190500" cy="276999"/>
          </a:xfrm>
          <a:prstGeom prst="rect">
            <a:avLst/>
          </a:prstGeom>
          <a:noFill/>
        </p:spPr>
        <p:txBody>
          <a:bodyPr wrap="square" rtlCol="0">
            <a:spAutoFit/>
          </a:bodyPr>
          <a:lstStyle/>
          <a:p>
            <a:r>
              <a:rPr lang="en-US" sz="1200" dirty="0" smtClean="0"/>
              <a:t>4</a:t>
            </a:r>
            <a:endParaRPr lang="en-US" sz="1200" dirty="0"/>
          </a:p>
        </p:txBody>
      </p:sp>
      <p:sp>
        <p:nvSpPr>
          <p:cNvPr id="25" name="Heptagon 24"/>
          <p:cNvSpPr/>
          <p:nvPr/>
        </p:nvSpPr>
        <p:spPr>
          <a:xfrm>
            <a:off x="6240780" y="6097338"/>
            <a:ext cx="266700" cy="228600"/>
          </a:xfrm>
          <a:prstGeom prst="hep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52400" y="8305800"/>
            <a:ext cx="4320540" cy="738664"/>
          </a:xfrm>
          <a:prstGeom prst="rect">
            <a:avLst/>
          </a:prstGeom>
          <a:noFill/>
        </p:spPr>
        <p:txBody>
          <a:bodyPr wrap="square" rtlCol="0">
            <a:spAutoFit/>
          </a:bodyPr>
          <a:lstStyle/>
          <a:p>
            <a:r>
              <a:rPr lang="en-US" sz="1000" b="1" dirty="0"/>
              <a:t>Note:</a:t>
            </a:r>
            <a:r>
              <a:rPr lang="en-US" sz="1000" dirty="0"/>
              <a:t> There will not be a pre-drilled hole in the bottom of the Victory fairing. The hole can be drilled where ever you want the wire to come out. </a:t>
            </a:r>
            <a:r>
              <a:rPr lang="en-US" sz="1000" dirty="0" smtClean="0"/>
              <a:t>We drilled </a:t>
            </a:r>
            <a:r>
              <a:rPr lang="en-US" sz="1000" dirty="0"/>
              <a:t>on the bottom right hand side of the inner </a:t>
            </a:r>
            <a:r>
              <a:rPr lang="en-US" sz="1000" dirty="0" smtClean="0"/>
              <a:t>fairing</a:t>
            </a:r>
            <a:r>
              <a:rPr lang="en-US" sz="1000" dirty="0"/>
              <a:t> </a:t>
            </a:r>
            <a:r>
              <a:rPr lang="en-US" sz="1000" dirty="0" smtClean="0"/>
              <a:t> </a:t>
            </a:r>
            <a:r>
              <a:rPr lang="en-US" sz="1000" b="1" dirty="0" smtClean="0"/>
              <a:t>(See picture 5)</a:t>
            </a:r>
            <a:r>
              <a:rPr lang="en-US" sz="1000" dirty="0" smtClean="0"/>
              <a:t>.</a:t>
            </a:r>
            <a:endParaRPr lang="en-US" sz="1000" dirty="0"/>
          </a:p>
          <a:p>
            <a:endParaRPr lang="en-US" sz="1200" dirty="0"/>
          </a:p>
        </p:txBody>
      </p:sp>
      <p:sp>
        <p:nvSpPr>
          <p:cNvPr id="29" name="TextBox 28"/>
          <p:cNvSpPr txBox="1"/>
          <p:nvPr/>
        </p:nvSpPr>
        <p:spPr>
          <a:xfrm>
            <a:off x="6294120" y="7923332"/>
            <a:ext cx="285750" cy="276999"/>
          </a:xfrm>
          <a:prstGeom prst="rect">
            <a:avLst/>
          </a:prstGeom>
          <a:noFill/>
        </p:spPr>
        <p:txBody>
          <a:bodyPr wrap="square" rtlCol="0">
            <a:spAutoFit/>
          </a:bodyPr>
          <a:lstStyle/>
          <a:p>
            <a:r>
              <a:rPr lang="en-US" sz="1200" dirty="0" smtClean="0"/>
              <a:t>5</a:t>
            </a:r>
            <a:endParaRPr lang="en-US" sz="1200" dirty="0"/>
          </a:p>
        </p:txBody>
      </p:sp>
      <p:sp>
        <p:nvSpPr>
          <p:cNvPr id="30" name="Heptagon 29"/>
          <p:cNvSpPr/>
          <p:nvPr/>
        </p:nvSpPr>
        <p:spPr>
          <a:xfrm>
            <a:off x="6271260" y="7924800"/>
            <a:ext cx="281940" cy="247651"/>
          </a:xfrm>
          <a:prstGeom prst="hep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949190" y="7190660"/>
            <a:ext cx="1146810" cy="246221"/>
          </a:xfrm>
          <a:prstGeom prst="rect">
            <a:avLst/>
          </a:prstGeom>
          <a:noFill/>
        </p:spPr>
        <p:txBody>
          <a:bodyPr wrap="square" rtlCol="0">
            <a:spAutoFit/>
          </a:bodyPr>
          <a:lstStyle/>
          <a:p>
            <a:r>
              <a:rPr lang="en-US" sz="1000" dirty="0" smtClean="0"/>
              <a:t>Wiring harness </a:t>
            </a:r>
            <a:endParaRPr lang="en-US" sz="1000" dirty="0"/>
          </a:p>
        </p:txBody>
      </p:sp>
      <p:sp>
        <p:nvSpPr>
          <p:cNvPr id="35" name="Rounded Rectangle 34"/>
          <p:cNvSpPr/>
          <p:nvPr/>
        </p:nvSpPr>
        <p:spPr>
          <a:xfrm>
            <a:off x="4836744" y="7190660"/>
            <a:ext cx="1121393" cy="22574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Arrow Connector 36"/>
          <p:cNvCxnSpPr/>
          <p:nvPr/>
        </p:nvCxnSpPr>
        <p:spPr>
          <a:xfrm flipH="1">
            <a:off x="5464493" y="7388542"/>
            <a:ext cx="25717" cy="356897"/>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6760" y="1743075"/>
            <a:ext cx="1581150" cy="1228725"/>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10" y="6656199"/>
            <a:ext cx="1386840" cy="1130703"/>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17324" y="6702980"/>
            <a:ext cx="1589906" cy="1059937"/>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76400" y="6493009"/>
            <a:ext cx="1075480" cy="1395301"/>
          </a:xfrm>
          <a:prstGeom prst="rect">
            <a:avLst/>
          </a:prstGeom>
        </p:spPr>
      </p:pic>
      <p:sp>
        <p:nvSpPr>
          <p:cNvPr id="19" name="TextBox 18"/>
          <p:cNvSpPr txBox="1"/>
          <p:nvPr/>
        </p:nvSpPr>
        <p:spPr>
          <a:xfrm>
            <a:off x="167640" y="7830999"/>
            <a:ext cx="1291590" cy="230832"/>
          </a:xfrm>
          <a:prstGeom prst="rect">
            <a:avLst/>
          </a:prstGeom>
          <a:noFill/>
        </p:spPr>
        <p:txBody>
          <a:bodyPr wrap="square" rtlCol="0">
            <a:spAutoFit/>
          </a:bodyPr>
          <a:lstStyle/>
          <a:p>
            <a:r>
              <a:rPr lang="en-US" sz="900" dirty="0" smtClean="0"/>
              <a:t>Victory Diamond Ridge</a:t>
            </a:r>
            <a:endParaRPr lang="en-US" sz="900" dirty="0"/>
          </a:p>
        </p:txBody>
      </p:sp>
      <p:sp>
        <p:nvSpPr>
          <p:cNvPr id="27" name="TextBox 26"/>
          <p:cNvSpPr txBox="1"/>
          <p:nvPr/>
        </p:nvSpPr>
        <p:spPr>
          <a:xfrm>
            <a:off x="1752600" y="7946415"/>
            <a:ext cx="1143000" cy="230832"/>
          </a:xfrm>
          <a:prstGeom prst="rect">
            <a:avLst/>
          </a:prstGeom>
          <a:noFill/>
        </p:spPr>
        <p:txBody>
          <a:bodyPr wrap="square" rtlCol="0">
            <a:spAutoFit/>
          </a:bodyPr>
          <a:lstStyle/>
          <a:p>
            <a:r>
              <a:rPr lang="en-US" sz="900" dirty="0" smtClean="0"/>
              <a:t>Victory Round</a:t>
            </a:r>
            <a:endParaRPr lang="en-US" sz="900" dirty="0"/>
          </a:p>
        </p:txBody>
      </p:sp>
      <p:sp>
        <p:nvSpPr>
          <p:cNvPr id="28" name="TextBox 27"/>
          <p:cNvSpPr txBox="1"/>
          <p:nvPr/>
        </p:nvSpPr>
        <p:spPr>
          <a:xfrm>
            <a:off x="2951614" y="7830999"/>
            <a:ext cx="1555616" cy="230832"/>
          </a:xfrm>
          <a:prstGeom prst="rect">
            <a:avLst/>
          </a:prstGeom>
          <a:noFill/>
        </p:spPr>
        <p:txBody>
          <a:bodyPr wrap="square" rtlCol="0">
            <a:spAutoFit/>
          </a:bodyPr>
          <a:lstStyle/>
          <a:p>
            <a:r>
              <a:rPr lang="en-US" sz="900" dirty="0" smtClean="0"/>
              <a:t>Victory Diamond Smooth</a:t>
            </a:r>
            <a:endParaRPr lang="en-US" sz="900" dirty="0"/>
          </a:p>
        </p:txBody>
      </p:sp>
    </p:spTree>
    <p:extLst>
      <p:ext uri="{BB962C8B-B14F-4D97-AF65-F5344CB8AC3E}">
        <p14:creationId xmlns:p14="http://schemas.microsoft.com/office/powerpoint/2010/main" val="2040076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9520" y="7466061"/>
            <a:ext cx="1635843" cy="1165128"/>
          </a:xfrm>
          <a:prstGeom prst="rect">
            <a:avLst/>
          </a:prstGeom>
        </p:spPr>
      </p:pic>
      <p:sp>
        <p:nvSpPr>
          <p:cNvPr id="2" name="TextBox 1"/>
          <p:cNvSpPr txBox="1"/>
          <p:nvPr/>
        </p:nvSpPr>
        <p:spPr>
          <a:xfrm>
            <a:off x="381000" y="213836"/>
            <a:ext cx="6057900" cy="523220"/>
          </a:xfrm>
          <a:prstGeom prst="rect">
            <a:avLst/>
          </a:prstGeom>
          <a:noFill/>
        </p:spPr>
        <p:txBody>
          <a:bodyPr wrap="square" rtlCol="0">
            <a:spAutoFit/>
          </a:bodyPr>
          <a:lstStyle/>
          <a:p>
            <a:pPr algn="ctr"/>
            <a:r>
              <a:rPr lang="en-US" sz="2800" b="1" i="1" dirty="0"/>
              <a:t>Pre-Fit Fairing Before Painting</a:t>
            </a:r>
            <a:endParaRPr lang="en-US" sz="2800" dirty="0"/>
          </a:p>
        </p:txBody>
      </p:sp>
      <p:sp>
        <p:nvSpPr>
          <p:cNvPr id="3" name="TextBox 2"/>
          <p:cNvSpPr txBox="1"/>
          <p:nvPr/>
        </p:nvSpPr>
        <p:spPr>
          <a:xfrm>
            <a:off x="521970" y="737056"/>
            <a:ext cx="5955030" cy="553998"/>
          </a:xfrm>
          <a:prstGeom prst="rect">
            <a:avLst/>
          </a:prstGeom>
          <a:noFill/>
        </p:spPr>
        <p:txBody>
          <a:bodyPr wrap="square" rtlCol="0">
            <a:spAutoFit/>
          </a:bodyPr>
          <a:lstStyle/>
          <a:p>
            <a:r>
              <a:rPr lang="en-US" sz="1000" dirty="0"/>
              <a:t> Take everything out of the box to make sure that you have everything you will need.  To </a:t>
            </a:r>
            <a:r>
              <a:rPr lang="en-US" sz="1000" dirty="0" smtClean="0"/>
              <a:t>Pre-Fit </a:t>
            </a:r>
            <a:r>
              <a:rPr lang="en-US" sz="1000" dirty="0"/>
              <a:t>the fairing, use 6 black 8 x ¾” screws </a:t>
            </a:r>
            <a:r>
              <a:rPr lang="en-US" sz="1000" dirty="0" smtClean="0"/>
              <a:t>to </a:t>
            </a:r>
            <a:r>
              <a:rPr lang="en-US" sz="1000" dirty="0"/>
              <a:t>attach the fairing to the brackets .  Use one on each side along with one on the top and one on bottom. </a:t>
            </a:r>
          </a:p>
        </p:txBody>
      </p:sp>
      <p:sp>
        <p:nvSpPr>
          <p:cNvPr id="4" name="TextBox 3"/>
          <p:cNvSpPr txBox="1"/>
          <p:nvPr/>
        </p:nvSpPr>
        <p:spPr>
          <a:xfrm>
            <a:off x="228600" y="1359932"/>
            <a:ext cx="6553200" cy="400110"/>
          </a:xfrm>
          <a:prstGeom prst="rect">
            <a:avLst/>
          </a:prstGeom>
          <a:noFill/>
        </p:spPr>
        <p:txBody>
          <a:bodyPr wrap="square" rtlCol="0">
            <a:spAutoFit/>
          </a:bodyPr>
          <a:lstStyle/>
          <a:p>
            <a:pPr algn="ctr">
              <a:buNone/>
            </a:pPr>
            <a:r>
              <a:rPr lang="en-US" sz="2000" b="1" i="1" dirty="0"/>
              <a:t>Fairing Instructions for </a:t>
            </a:r>
            <a:r>
              <a:rPr lang="en-US" sz="2000" b="1" i="1" dirty="0" smtClean="0"/>
              <a:t>Victory Cross Roads</a:t>
            </a:r>
            <a:endParaRPr lang="en-US" sz="2000" b="1" dirty="0"/>
          </a:p>
        </p:txBody>
      </p:sp>
      <p:sp>
        <p:nvSpPr>
          <p:cNvPr id="5" name="TextBox 4"/>
          <p:cNvSpPr txBox="1"/>
          <p:nvPr/>
        </p:nvSpPr>
        <p:spPr>
          <a:xfrm>
            <a:off x="228600" y="1679778"/>
            <a:ext cx="4328160" cy="600164"/>
          </a:xfrm>
          <a:prstGeom prst="rect">
            <a:avLst/>
          </a:prstGeom>
          <a:noFill/>
        </p:spPr>
        <p:txBody>
          <a:bodyPr wrap="square" rtlCol="0">
            <a:spAutoFit/>
          </a:bodyPr>
          <a:lstStyle/>
          <a:p>
            <a:r>
              <a:rPr lang="en-US" sz="1100" dirty="0" smtClean="0"/>
              <a:t>Victory Fairing mounts to the 4 Allen-head bolts coming from the side of the forks.</a:t>
            </a:r>
            <a:r>
              <a:rPr lang="en-US" sz="1100" b="1" dirty="0"/>
              <a:t> </a:t>
            </a:r>
            <a:r>
              <a:rPr lang="en-US" sz="1100" dirty="0" smtClean="0"/>
              <a:t>Using the two 5/16” bolts given, attach the two brackets together </a:t>
            </a:r>
            <a:r>
              <a:rPr lang="en-US" sz="1100" b="1" dirty="0" smtClean="0"/>
              <a:t>(See picture 1)</a:t>
            </a:r>
            <a:r>
              <a:rPr lang="en-US" sz="1100" dirty="0" smtClean="0"/>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9140" y="1979860"/>
            <a:ext cx="1602188" cy="1201641"/>
          </a:xfrm>
          <a:prstGeom prst="rect">
            <a:avLst/>
          </a:prstGeom>
        </p:spPr>
      </p:pic>
      <p:sp>
        <p:nvSpPr>
          <p:cNvPr id="7" name="TextBox 6"/>
          <p:cNvSpPr txBox="1"/>
          <p:nvPr/>
        </p:nvSpPr>
        <p:spPr>
          <a:xfrm>
            <a:off x="6172200" y="2362200"/>
            <a:ext cx="228600" cy="276999"/>
          </a:xfrm>
          <a:prstGeom prst="rect">
            <a:avLst/>
          </a:prstGeom>
          <a:noFill/>
        </p:spPr>
        <p:txBody>
          <a:bodyPr wrap="square" rtlCol="0">
            <a:spAutoFit/>
          </a:bodyPr>
          <a:lstStyle/>
          <a:p>
            <a:r>
              <a:rPr lang="en-US" sz="1200" dirty="0" smtClean="0"/>
              <a:t>1</a:t>
            </a:r>
            <a:endParaRPr lang="en-US" sz="1200" dirty="0"/>
          </a:p>
        </p:txBody>
      </p:sp>
      <p:sp>
        <p:nvSpPr>
          <p:cNvPr id="9" name="TextBox 8"/>
          <p:cNvSpPr txBox="1"/>
          <p:nvPr/>
        </p:nvSpPr>
        <p:spPr>
          <a:xfrm>
            <a:off x="106680" y="3087706"/>
            <a:ext cx="4244340" cy="3262432"/>
          </a:xfrm>
          <a:prstGeom prst="rect">
            <a:avLst/>
          </a:prstGeom>
          <a:noFill/>
        </p:spPr>
        <p:txBody>
          <a:bodyPr wrap="square" rtlCol="0">
            <a:spAutoFit/>
          </a:bodyPr>
          <a:lstStyle/>
          <a:p>
            <a:r>
              <a:rPr lang="en-US" sz="1200" b="1" i="1" dirty="0" smtClean="0"/>
              <a:t>Suggestions for Lowering the Speedometer:</a:t>
            </a:r>
          </a:p>
          <a:p>
            <a:endParaRPr lang="en-US" sz="800" dirty="0" smtClean="0"/>
          </a:p>
          <a:p>
            <a:r>
              <a:rPr lang="en-US" sz="1200" dirty="0" smtClean="0"/>
              <a:t>Lowering the speedometer ¾” will help lay the fairing back for a more sporty look.</a:t>
            </a:r>
          </a:p>
          <a:p>
            <a:endParaRPr lang="en-US" sz="800" dirty="0" smtClean="0"/>
          </a:p>
          <a:p>
            <a:pPr marL="171450" indent="-171450">
              <a:buFont typeface="Arial" pitchFamily="34" charset="0"/>
              <a:buChar char="•"/>
            </a:pPr>
            <a:r>
              <a:rPr lang="en-US" sz="1000" dirty="0" smtClean="0"/>
              <a:t>Take the 4 screws out of the top of the headlight. </a:t>
            </a:r>
            <a:r>
              <a:rPr lang="en-US" sz="1000" b="1" dirty="0" smtClean="0"/>
              <a:t>(see picture 2).</a:t>
            </a:r>
          </a:p>
          <a:p>
            <a:pPr marL="171450" indent="-171450">
              <a:buFont typeface="Arial" pitchFamily="34" charset="0"/>
              <a:buChar char="•"/>
            </a:pPr>
            <a:endParaRPr lang="en-US" sz="1000" b="1" dirty="0"/>
          </a:p>
          <a:p>
            <a:pPr marL="171450" indent="-171450">
              <a:buFont typeface="Arial" pitchFamily="34" charset="0"/>
              <a:buChar char="•"/>
            </a:pPr>
            <a:r>
              <a:rPr lang="en-US" sz="1000" dirty="0" smtClean="0"/>
              <a:t>Unplug the speedometer. </a:t>
            </a:r>
          </a:p>
          <a:p>
            <a:pPr marL="171450" indent="-171450">
              <a:buFont typeface="Arial" pitchFamily="34" charset="0"/>
              <a:buChar char="•"/>
            </a:pPr>
            <a:endParaRPr lang="en-US" sz="1000" dirty="0"/>
          </a:p>
          <a:p>
            <a:pPr marL="171450" indent="-171450">
              <a:buFont typeface="Arial" pitchFamily="34" charset="0"/>
              <a:buChar char="•"/>
            </a:pPr>
            <a:r>
              <a:rPr lang="en-US" sz="1000" dirty="0" smtClean="0"/>
              <a:t>Loosen the 4 bolts on the speedometer and remove.</a:t>
            </a:r>
          </a:p>
          <a:p>
            <a:pPr marL="171450" indent="-171450">
              <a:buFont typeface="Arial" pitchFamily="34" charset="0"/>
              <a:buChar char="•"/>
            </a:pPr>
            <a:endParaRPr lang="en-US" sz="1000" b="1" dirty="0"/>
          </a:p>
          <a:p>
            <a:pPr marL="171450" indent="-171450">
              <a:buFont typeface="Arial" pitchFamily="34" charset="0"/>
              <a:buChar char="•"/>
            </a:pPr>
            <a:r>
              <a:rPr lang="en-US" sz="1000" dirty="0" smtClean="0"/>
              <a:t>Measure ¾” up from the top holes and drill </a:t>
            </a:r>
            <a:r>
              <a:rPr lang="en-US" sz="1000" b="1" dirty="0" smtClean="0"/>
              <a:t>(See picture 3</a:t>
            </a:r>
            <a:r>
              <a:rPr lang="en-US" sz="1000" dirty="0" smtClean="0"/>
              <a:t>).</a:t>
            </a:r>
          </a:p>
          <a:p>
            <a:pPr marL="171450" indent="-171450">
              <a:buFont typeface="Arial" pitchFamily="34" charset="0"/>
              <a:buChar char="•"/>
            </a:pPr>
            <a:endParaRPr lang="en-US" sz="1000" b="1" dirty="0"/>
          </a:p>
          <a:p>
            <a:pPr marL="171450" indent="-171450">
              <a:buFont typeface="Arial" pitchFamily="34" charset="0"/>
              <a:buChar char="•"/>
            </a:pPr>
            <a:r>
              <a:rPr lang="en-US" sz="1000" dirty="0" smtClean="0"/>
              <a:t>Get ¾” plastic spacers and ¾” longer bolt from your local hardware store. </a:t>
            </a:r>
          </a:p>
          <a:p>
            <a:pPr marL="171450" indent="-171450">
              <a:buFont typeface="Arial" pitchFamily="34" charset="0"/>
              <a:buChar char="•"/>
            </a:pPr>
            <a:endParaRPr lang="en-US" sz="1000" dirty="0"/>
          </a:p>
          <a:p>
            <a:pPr marL="171450" indent="-171450">
              <a:buFont typeface="Arial" pitchFamily="34" charset="0"/>
              <a:buChar char="•"/>
            </a:pPr>
            <a:r>
              <a:rPr lang="en-US" sz="1000" dirty="0" smtClean="0"/>
              <a:t>Reinstall the speedometer in the new holes using the ¾” plastic spacers and longer bolt on the bottom </a:t>
            </a:r>
            <a:r>
              <a:rPr lang="en-US" sz="1000" b="1" dirty="0" smtClean="0"/>
              <a:t>(See picture 4)</a:t>
            </a:r>
            <a:r>
              <a:rPr lang="en-US" sz="1000" dirty="0" smtClean="0"/>
              <a:t>.</a:t>
            </a:r>
          </a:p>
          <a:p>
            <a:endParaRPr lang="en-US" sz="800" dirty="0" smtClean="0"/>
          </a:p>
          <a:p>
            <a:endParaRPr lang="en-US" sz="1200" dirty="0"/>
          </a:p>
          <a:p>
            <a:endParaRPr lang="en-US" sz="1400" dirty="0"/>
          </a:p>
        </p:txBody>
      </p:sp>
      <p:pic>
        <p:nvPicPr>
          <p:cNvPr id="10" name="Picture 9" descr="MVC-001S"/>
          <p:cNvPicPr/>
          <p:nvPr/>
        </p:nvPicPr>
        <p:blipFill>
          <a:blip r:embed="rId4" cstate="print"/>
          <a:srcRect/>
          <a:stretch>
            <a:fillRect/>
          </a:stretch>
        </p:blipFill>
        <p:spPr bwMode="auto">
          <a:xfrm>
            <a:off x="4556760" y="3292020"/>
            <a:ext cx="1615440" cy="1080136"/>
          </a:xfrm>
          <a:prstGeom prst="rect">
            <a:avLst/>
          </a:prstGeom>
          <a:noFill/>
          <a:ln w="9525">
            <a:noFill/>
            <a:miter lim="800000"/>
            <a:headEnd/>
            <a:tailEnd/>
          </a:ln>
        </p:spPr>
      </p:pic>
      <p:pic>
        <p:nvPicPr>
          <p:cNvPr id="11" name="Picture 10" descr="MVC-002S"/>
          <p:cNvPicPr/>
          <p:nvPr/>
        </p:nvPicPr>
        <p:blipFill>
          <a:blip r:embed="rId5" cstate="print"/>
          <a:srcRect/>
          <a:stretch>
            <a:fillRect/>
          </a:stretch>
        </p:blipFill>
        <p:spPr bwMode="auto">
          <a:xfrm>
            <a:off x="4587240" y="4572000"/>
            <a:ext cx="1584960" cy="990600"/>
          </a:xfrm>
          <a:prstGeom prst="rect">
            <a:avLst/>
          </a:prstGeom>
          <a:noFill/>
          <a:ln w="9525">
            <a:noFill/>
            <a:miter lim="800000"/>
            <a:headEnd/>
            <a:tailEnd/>
          </a:ln>
        </p:spPr>
      </p:pic>
      <p:pic>
        <p:nvPicPr>
          <p:cNvPr id="12" name="Picture 11" descr="MVC-006S"/>
          <p:cNvPicPr/>
          <p:nvPr/>
        </p:nvPicPr>
        <p:blipFill>
          <a:blip r:embed="rId6" cstate="print"/>
          <a:srcRect/>
          <a:stretch>
            <a:fillRect/>
          </a:stretch>
        </p:blipFill>
        <p:spPr bwMode="auto">
          <a:xfrm>
            <a:off x="4587240" y="5715001"/>
            <a:ext cx="1584960" cy="1066800"/>
          </a:xfrm>
          <a:prstGeom prst="rect">
            <a:avLst/>
          </a:prstGeom>
          <a:noFill/>
          <a:ln w="9525">
            <a:noFill/>
            <a:miter lim="800000"/>
            <a:headEnd/>
            <a:tailEnd/>
          </a:ln>
        </p:spPr>
      </p:pic>
      <p:cxnSp>
        <p:nvCxnSpPr>
          <p:cNvPr id="14" name="Straight Arrow Connector 13"/>
          <p:cNvCxnSpPr/>
          <p:nvPr/>
        </p:nvCxnSpPr>
        <p:spPr>
          <a:xfrm flipV="1">
            <a:off x="5265420" y="6073140"/>
            <a:ext cx="0" cy="708661"/>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4671060" y="6781801"/>
            <a:ext cx="1638300" cy="246221"/>
          </a:xfrm>
          <a:prstGeom prst="rect">
            <a:avLst/>
          </a:prstGeom>
          <a:noFill/>
        </p:spPr>
        <p:txBody>
          <a:bodyPr wrap="square" rtlCol="0">
            <a:spAutoFit/>
          </a:bodyPr>
          <a:lstStyle/>
          <a:p>
            <a:r>
              <a:rPr lang="en-US" sz="1000" dirty="0" smtClean="0"/>
              <a:t>Add ¾” plastic spacer</a:t>
            </a:r>
            <a:endParaRPr lang="en-US" sz="1000" dirty="0"/>
          </a:p>
        </p:txBody>
      </p:sp>
      <p:sp>
        <p:nvSpPr>
          <p:cNvPr id="17" name="Rounded Rectangle 16"/>
          <p:cNvSpPr/>
          <p:nvPr/>
        </p:nvSpPr>
        <p:spPr>
          <a:xfrm>
            <a:off x="4690110" y="6804660"/>
            <a:ext cx="1257300" cy="24622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210300" y="3607388"/>
            <a:ext cx="190500" cy="276999"/>
          </a:xfrm>
          <a:prstGeom prst="rect">
            <a:avLst/>
          </a:prstGeom>
          <a:noFill/>
        </p:spPr>
        <p:txBody>
          <a:bodyPr wrap="square" rtlCol="0">
            <a:spAutoFit/>
          </a:bodyPr>
          <a:lstStyle/>
          <a:p>
            <a:r>
              <a:rPr lang="en-US" sz="1200" dirty="0" smtClean="0"/>
              <a:t>2</a:t>
            </a:r>
            <a:endParaRPr lang="en-US" sz="1200" dirty="0"/>
          </a:p>
        </p:txBody>
      </p:sp>
      <p:sp>
        <p:nvSpPr>
          <p:cNvPr id="20" name="Heptagon 19"/>
          <p:cNvSpPr/>
          <p:nvPr/>
        </p:nvSpPr>
        <p:spPr>
          <a:xfrm>
            <a:off x="6172200" y="2362200"/>
            <a:ext cx="266700" cy="276999"/>
          </a:xfrm>
          <a:prstGeom prst="hep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ptagon 20"/>
          <p:cNvSpPr/>
          <p:nvPr/>
        </p:nvSpPr>
        <p:spPr>
          <a:xfrm>
            <a:off x="6210300" y="3607388"/>
            <a:ext cx="266700" cy="276999"/>
          </a:xfrm>
          <a:prstGeom prst="hep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6210300" y="4928800"/>
            <a:ext cx="381000" cy="276999"/>
          </a:xfrm>
          <a:prstGeom prst="rect">
            <a:avLst/>
          </a:prstGeom>
          <a:noFill/>
        </p:spPr>
        <p:txBody>
          <a:bodyPr wrap="square" rtlCol="0">
            <a:spAutoFit/>
          </a:bodyPr>
          <a:lstStyle/>
          <a:p>
            <a:r>
              <a:rPr lang="en-US" sz="1200" dirty="0" smtClean="0"/>
              <a:t>3</a:t>
            </a:r>
            <a:endParaRPr lang="en-US" sz="1200" dirty="0"/>
          </a:p>
        </p:txBody>
      </p:sp>
      <p:sp>
        <p:nvSpPr>
          <p:cNvPr id="23" name="Heptagon 22"/>
          <p:cNvSpPr/>
          <p:nvPr/>
        </p:nvSpPr>
        <p:spPr>
          <a:xfrm>
            <a:off x="6210300" y="4928799"/>
            <a:ext cx="266700" cy="276999"/>
          </a:xfrm>
          <a:prstGeom prst="hep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6236970" y="6073139"/>
            <a:ext cx="190500" cy="276999"/>
          </a:xfrm>
          <a:prstGeom prst="rect">
            <a:avLst/>
          </a:prstGeom>
          <a:noFill/>
        </p:spPr>
        <p:txBody>
          <a:bodyPr wrap="square" rtlCol="0">
            <a:spAutoFit/>
          </a:bodyPr>
          <a:lstStyle/>
          <a:p>
            <a:r>
              <a:rPr lang="en-US" sz="1200" dirty="0" smtClean="0"/>
              <a:t>4</a:t>
            </a:r>
            <a:endParaRPr lang="en-US" sz="1200" dirty="0"/>
          </a:p>
        </p:txBody>
      </p:sp>
      <p:sp>
        <p:nvSpPr>
          <p:cNvPr id="25" name="Heptagon 24"/>
          <p:cNvSpPr/>
          <p:nvPr/>
        </p:nvSpPr>
        <p:spPr>
          <a:xfrm>
            <a:off x="6240780" y="6097338"/>
            <a:ext cx="266700" cy="228600"/>
          </a:xfrm>
          <a:prstGeom prst="hep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44780" y="8077200"/>
            <a:ext cx="4320540" cy="738664"/>
          </a:xfrm>
          <a:prstGeom prst="rect">
            <a:avLst/>
          </a:prstGeom>
          <a:noFill/>
        </p:spPr>
        <p:txBody>
          <a:bodyPr wrap="square" rtlCol="0">
            <a:spAutoFit/>
          </a:bodyPr>
          <a:lstStyle/>
          <a:p>
            <a:r>
              <a:rPr lang="en-US" sz="1000" b="1" dirty="0"/>
              <a:t>Note:</a:t>
            </a:r>
            <a:r>
              <a:rPr lang="en-US" sz="1000" dirty="0"/>
              <a:t> There will not be a pre-drilled hole in the bottom of the Victory fairing. The hole can be drilled where ever you want the wire to come out. </a:t>
            </a:r>
            <a:r>
              <a:rPr lang="en-US" sz="1000" dirty="0" smtClean="0"/>
              <a:t>We drilled </a:t>
            </a:r>
            <a:r>
              <a:rPr lang="en-US" sz="1000" dirty="0"/>
              <a:t>on the bottom right hand side of the inner </a:t>
            </a:r>
            <a:r>
              <a:rPr lang="en-US" sz="1000" dirty="0" smtClean="0"/>
              <a:t>fairing</a:t>
            </a:r>
            <a:r>
              <a:rPr lang="en-US" sz="1000" dirty="0"/>
              <a:t> </a:t>
            </a:r>
            <a:r>
              <a:rPr lang="en-US" sz="1000" dirty="0" smtClean="0"/>
              <a:t> </a:t>
            </a:r>
            <a:r>
              <a:rPr lang="en-US" sz="1000" b="1" dirty="0" smtClean="0"/>
              <a:t>(See picture 5)</a:t>
            </a:r>
            <a:r>
              <a:rPr lang="en-US" sz="1000" dirty="0" smtClean="0"/>
              <a:t>.</a:t>
            </a:r>
            <a:endParaRPr lang="en-US" sz="1000" dirty="0"/>
          </a:p>
          <a:p>
            <a:endParaRPr lang="en-US" sz="1200" dirty="0"/>
          </a:p>
        </p:txBody>
      </p:sp>
      <p:sp>
        <p:nvSpPr>
          <p:cNvPr id="29" name="TextBox 28"/>
          <p:cNvSpPr txBox="1"/>
          <p:nvPr/>
        </p:nvSpPr>
        <p:spPr>
          <a:xfrm>
            <a:off x="6294120" y="7923332"/>
            <a:ext cx="285750" cy="276999"/>
          </a:xfrm>
          <a:prstGeom prst="rect">
            <a:avLst/>
          </a:prstGeom>
          <a:noFill/>
        </p:spPr>
        <p:txBody>
          <a:bodyPr wrap="square" rtlCol="0">
            <a:spAutoFit/>
          </a:bodyPr>
          <a:lstStyle/>
          <a:p>
            <a:r>
              <a:rPr lang="en-US" sz="1200" dirty="0" smtClean="0"/>
              <a:t>5</a:t>
            </a:r>
            <a:endParaRPr lang="en-US" sz="1200" dirty="0"/>
          </a:p>
        </p:txBody>
      </p:sp>
      <p:sp>
        <p:nvSpPr>
          <p:cNvPr id="30" name="Heptagon 29"/>
          <p:cNvSpPr/>
          <p:nvPr/>
        </p:nvSpPr>
        <p:spPr>
          <a:xfrm>
            <a:off x="6271260" y="7924800"/>
            <a:ext cx="281940" cy="247651"/>
          </a:xfrm>
          <a:prstGeom prst="hep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0200" y="5791199"/>
            <a:ext cx="2030730" cy="1862411"/>
          </a:xfrm>
          <a:prstGeom prst="rect">
            <a:avLst/>
          </a:prstGeom>
        </p:spPr>
      </p:pic>
      <p:sp>
        <p:nvSpPr>
          <p:cNvPr id="34" name="TextBox 33"/>
          <p:cNvSpPr txBox="1"/>
          <p:nvPr/>
        </p:nvSpPr>
        <p:spPr>
          <a:xfrm>
            <a:off x="4949190" y="7190660"/>
            <a:ext cx="1146810" cy="246221"/>
          </a:xfrm>
          <a:prstGeom prst="rect">
            <a:avLst/>
          </a:prstGeom>
          <a:noFill/>
        </p:spPr>
        <p:txBody>
          <a:bodyPr wrap="square" rtlCol="0">
            <a:spAutoFit/>
          </a:bodyPr>
          <a:lstStyle/>
          <a:p>
            <a:r>
              <a:rPr lang="en-US" sz="1000" dirty="0" smtClean="0"/>
              <a:t>Wiring harness </a:t>
            </a:r>
            <a:endParaRPr lang="en-US" sz="1000" dirty="0"/>
          </a:p>
        </p:txBody>
      </p:sp>
      <p:sp>
        <p:nvSpPr>
          <p:cNvPr id="35" name="Rounded Rectangle 34"/>
          <p:cNvSpPr/>
          <p:nvPr/>
        </p:nvSpPr>
        <p:spPr>
          <a:xfrm>
            <a:off x="4836744" y="7200900"/>
            <a:ext cx="1121393" cy="22574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Arrow Connector 36"/>
          <p:cNvCxnSpPr/>
          <p:nvPr/>
        </p:nvCxnSpPr>
        <p:spPr>
          <a:xfrm flipH="1">
            <a:off x="5464493" y="7388542"/>
            <a:ext cx="25717" cy="356897"/>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2286000" y="7693968"/>
            <a:ext cx="914400" cy="230832"/>
          </a:xfrm>
          <a:prstGeom prst="rect">
            <a:avLst/>
          </a:prstGeom>
          <a:noFill/>
        </p:spPr>
        <p:txBody>
          <a:bodyPr wrap="square" rtlCol="0">
            <a:spAutoFit/>
          </a:bodyPr>
          <a:lstStyle/>
          <a:p>
            <a:r>
              <a:rPr lang="en-US" sz="900" dirty="0" smtClean="0"/>
              <a:t>Cross Roads</a:t>
            </a:r>
            <a:endParaRPr lang="en-US" sz="900" dirty="0"/>
          </a:p>
        </p:txBody>
      </p:sp>
      <p:sp>
        <p:nvSpPr>
          <p:cNvPr id="8" name="TextBox 7"/>
          <p:cNvSpPr txBox="1"/>
          <p:nvPr/>
        </p:nvSpPr>
        <p:spPr>
          <a:xfrm>
            <a:off x="213360" y="2339117"/>
            <a:ext cx="4274820" cy="430887"/>
          </a:xfrm>
          <a:prstGeom prst="rect">
            <a:avLst/>
          </a:prstGeom>
          <a:noFill/>
        </p:spPr>
        <p:txBody>
          <a:bodyPr wrap="square" rtlCol="0">
            <a:spAutoFit/>
          </a:bodyPr>
          <a:lstStyle/>
          <a:p>
            <a:r>
              <a:rPr lang="en-US" sz="1100" dirty="0" smtClean="0"/>
              <a:t>WOC </a:t>
            </a:r>
            <a:r>
              <a:rPr lang="en-US" sz="1100" dirty="0"/>
              <a:t>offers two fairing options for the bikes with the bullet headlight style; </a:t>
            </a:r>
            <a:r>
              <a:rPr lang="en-US" sz="1100" dirty="0" smtClean="0"/>
              <a:t>Diamond </a:t>
            </a:r>
            <a:r>
              <a:rPr lang="en-US" sz="1100" dirty="0"/>
              <a:t>S</a:t>
            </a:r>
            <a:r>
              <a:rPr lang="en-US" sz="1100" dirty="0" smtClean="0"/>
              <a:t>mooth </a:t>
            </a:r>
            <a:r>
              <a:rPr lang="en-US" sz="1100" dirty="0"/>
              <a:t>or </a:t>
            </a:r>
            <a:r>
              <a:rPr lang="en-US" sz="1100" dirty="0" smtClean="0"/>
              <a:t>Diamond </a:t>
            </a:r>
            <a:r>
              <a:rPr lang="en-US" sz="1100" dirty="0"/>
              <a:t>R</a:t>
            </a:r>
            <a:r>
              <a:rPr lang="en-US" sz="1100" dirty="0" smtClean="0"/>
              <a:t>idge</a:t>
            </a:r>
            <a:r>
              <a:rPr lang="en-US" sz="1100" dirty="0"/>
              <a:t>.</a:t>
            </a:r>
          </a:p>
        </p:txBody>
      </p:sp>
    </p:spTree>
    <p:extLst>
      <p:ext uri="{BB962C8B-B14F-4D97-AF65-F5344CB8AC3E}">
        <p14:creationId xmlns:p14="http://schemas.microsoft.com/office/powerpoint/2010/main" val="2141410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6760" y="4114800"/>
            <a:ext cx="1635843" cy="1165128"/>
          </a:xfrm>
          <a:prstGeom prst="rect">
            <a:avLst/>
          </a:prstGeom>
        </p:spPr>
      </p:pic>
      <p:sp>
        <p:nvSpPr>
          <p:cNvPr id="2" name="TextBox 1"/>
          <p:cNvSpPr txBox="1"/>
          <p:nvPr/>
        </p:nvSpPr>
        <p:spPr>
          <a:xfrm>
            <a:off x="381000" y="213836"/>
            <a:ext cx="6057900" cy="523220"/>
          </a:xfrm>
          <a:prstGeom prst="rect">
            <a:avLst/>
          </a:prstGeom>
          <a:noFill/>
        </p:spPr>
        <p:txBody>
          <a:bodyPr wrap="square" rtlCol="0">
            <a:spAutoFit/>
          </a:bodyPr>
          <a:lstStyle/>
          <a:p>
            <a:pPr algn="ctr"/>
            <a:r>
              <a:rPr lang="en-US" sz="2800" b="1" i="1" dirty="0"/>
              <a:t>Pre-Fit Fairing Before Painting</a:t>
            </a:r>
            <a:endParaRPr lang="en-US" sz="2800" dirty="0"/>
          </a:p>
        </p:txBody>
      </p:sp>
      <p:sp>
        <p:nvSpPr>
          <p:cNvPr id="3" name="TextBox 2"/>
          <p:cNvSpPr txBox="1"/>
          <p:nvPr/>
        </p:nvSpPr>
        <p:spPr>
          <a:xfrm>
            <a:off x="521970" y="737056"/>
            <a:ext cx="5955030" cy="553998"/>
          </a:xfrm>
          <a:prstGeom prst="rect">
            <a:avLst/>
          </a:prstGeom>
          <a:noFill/>
        </p:spPr>
        <p:txBody>
          <a:bodyPr wrap="square" rtlCol="0">
            <a:spAutoFit/>
          </a:bodyPr>
          <a:lstStyle/>
          <a:p>
            <a:r>
              <a:rPr lang="en-US" sz="1000" dirty="0"/>
              <a:t> Take everything out of the box to make sure that you have everything you will need.  To </a:t>
            </a:r>
            <a:r>
              <a:rPr lang="en-US" sz="1000" dirty="0" smtClean="0"/>
              <a:t>Pre-Fit </a:t>
            </a:r>
            <a:r>
              <a:rPr lang="en-US" sz="1000" dirty="0"/>
              <a:t>the fairing, use 6 black 8 x ¾” screws </a:t>
            </a:r>
            <a:r>
              <a:rPr lang="en-US" sz="1000" dirty="0" smtClean="0"/>
              <a:t>to </a:t>
            </a:r>
            <a:r>
              <a:rPr lang="en-US" sz="1000" dirty="0"/>
              <a:t>attach the fairing to the brackets .  Use one on each side along with one on the top and one on bottom. </a:t>
            </a:r>
          </a:p>
        </p:txBody>
      </p:sp>
      <p:sp>
        <p:nvSpPr>
          <p:cNvPr id="4" name="TextBox 3"/>
          <p:cNvSpPr txBox="1"/>
          <p:nvPr/>
        </p:nvSpPr>
        <p:spPr>
          <a:xfrm>
            <a:off x="228600" y="1359932"/>
            <a:ext cx="6553200" cy="400110"/>
          </a:xfrm>
          <a:prstGeom prst="rect">
            <a:avLst/>
          </a:prstGeom>
          <a:noFill/>
        </p:spPr>
        <p:txBody>
          <a:bodyPr wrap="square" rtlCol="0">
            <a:spAutoFit/>
          </a:bodyPr>
          <a:lstStyle/>
          <a:p>
            <a:pPr algn="ctr">
              <a:buNone/>
            </a:pPr>
            <a:r>
              <a:rPr lang="en-US" sz="2000" b="1" i="1" dirty="0"/>
              <a:t>Fairing Instructions for </a:t>
            </a:r>
            <a:r>
              <a:rPr lang="en-US" sz="2000" b="1" i="1" dirty="0" smtClean="0"/>
              <a:t>Victory Hard Ball</a:t>
            </a:r>
            <a:endParaRPr lang="en-US" sz="2000" b="1" dirty="0"/>
          </a:p>
        </p:txBody>
      </p:sp>
      <p:sp>
        <p:nvSpPr>
          <p:cNvPr id="5" name="TextBox 4"/>
          <p:cNvSpPr txBox="1"/>
          <p:nvPr/>
        </p:nvSpPr>
        <p:spPr>
          <a:xfrm>
            <a:off x="228600" y="1679778"/>
            <a:ext cx="4328160" cy="600164"/>
          </a:xfrm>
          <a:prstGeom prst="rect">
            <a:avLst/>
          </a:prstGeom>
          <a:noFill/>
        </p:spPr>
        <p:txBody>
          <a:bodyPr wrap="square" rtlCol="0">
            <a:spAutoFit/>
          </a:bodyPr>
          <a:lstStyle/>
          <a:p>
            <a:r>
              <a:rPr lang="en-US" sz="1100" dirty="0" smtClean="0"/>
              <a:t>Victory Fairing mounts to the 4 Allen-head bolts coming from the side of the forks.</a:t>
            </a:r>
            <a:r>
              <a:rPr lang="en-US" sz="1100" b="1" dirty="0"/>
              <a:t> </a:t>
            </a:r>
            <a:r>
              <a:rPr lang="en-US" sz="1100" dirty="0" smtClean="0"/>
              <a:t>Using the two 5/16” bolts given, attach the two brackets together </a:t>
            </a:r>
            <a:r>
              <a:rPr lang="en-US" sz="1100" b="1" dirty="0" smtClean="0"/>
              <a:t>(See picture 1)</a:t>
            </a:r>
            <a:r>
              <a:rPr lang="en-US" sz="1100" dirty="0" smtClean="0"/>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9140" y="1979860"/>
            <a:ext cx="1602188" cy="1201641"/>
          </a:xfrm>
          <a:prstGeom prst="rect">
            <a:avLst/>
          </a:prstGeom>
        </p:spPr>
      </p:pic>
      <p:sp>
        <p:nvSpPr>
          <p:cNvPr id="7" name="TextBox 6"/>
          <p:cNvSpPr txBox="1"/>
          <p:nvPr/>
        </p:nvSpPr>
        <p:spPr>
          <a:xfrm>
            <a:off x="6172200" y="2362200"/>
            <a:ext cx="228600" cy="276999"/>
          </a:xfrm>
          <a:prstGeom prst="rect">
            <a:avLst/>
          </a:prstGeom>
          <a:noFill/>
        </p:spPr>
        <p:txBody>
          <a:bodyPr wrap="square" rtlCol="0">
            <a:spAutoFit/>
          </a:bodyPr>
          <a:lstStyle/>
          <a:p>
            <a:r>
              <a:rPr lang="en-US" sz="1200" dirty="0" smtClean="0"/>
              <a:t>1</a:t>
            </a:r>
            <a:endParaRPr lang="en-US" sz="1200" dirty="0"/>
          </a:p>
        </p:txBody>
      </p:sp>
      <p:sp>
        <p:nvSpPr>
          <p:cNvPr id="9" name="TextBox 8"/>
          <p:cNvSpPr txBox="1"/>
          <p:nvPr/>
        </p:nvSpPr>
        <p:spPr>
          <a:xfrm>
            <a:off x="106680" y="3087706"/>
            <a:ext cx="4244340" cy="2339102"/>
          </a:xfrm>
          <a:prstGeom prst="rect">
            <a:avLst/>
          </a:prstGeom>
          <a:noFill/>
        </p:spPr>
        <p:txBody>
          <a:bodyPr wrap="square" rtlCol="0">
            <a:spAutoFit/>
          </a:bodyPr>
          <a:lstStyle/>
          <a:p>
            <a:r>
              <a:rPr lang="en-US" sz="1200" b="1" i="1" dirty="0" smtClean="0"/>
              <a:t>Suggestions for Lowering the Speedometer:</a:t>
            </a:r>
          </a:p>
          <a:p>
            <a:endParaRPr lang="en-US" sz="800" dirty="0" smtClean="0"/>
          </a:p>
          <a:p>
            <a:r>
              <a:rPr lang="en-US" sz="1200" dirty="0" smtClean="0"/>
              <a:t>Lowering the speedometer ¾” will help lay the fairing back for a more sporty look.</a:t>
            </a:r>
          </a:p>
          <a:p>
            <a:endParaRPr lang="en-US" sz="800" dirty="0" smtClean="0"/>
          </a:p>
          <a:p>
            <a:pPr marL="171450" indent="-171450">
              <a:buFont typeface="Arial" pitchFamily="34" charset="0"/>
              <a:buChar char="•"/>
            </a:pPr>
            <a:r>
              <a:rPr lang="en-US" sz="1000" dirty="0" smtClean="0"/>
              <a:t>Take the 2 screws and replace them with stainless steel M6-1.00x40 bolt.  Change out the spacer for smaller spacer between the speedo and mounting bracket. </a:t>
            </a:r>
          </a:p>
          <a:p>
            <a:endParaRPr lang="en-US" sz="800" dirty="0" smtClean="0"/>
          </a:p>
          <a:p>
            <a:endParaRPr lang="en-US" sz="1200" dirty="0"/>
          </a:p>
          <a:p>
            <a:r>
              <a:rPr lang="en-US" sz="1000" b="1" dirty="0"/>
              <a:t>Note:</a:t>
            </a:r>
            <a:r>
              <a:rPr lang="en-US" sz="1000" dirty="0"/>
              <a:t> There will not be a pre-drilled hole in the bottom of the Victory fairing. The hole can be drilled where ever you want the wire to come out. We drilled on the bottom right hand side of the inner fairing  </a:t>
            </a:r>
            <a:r>
              <a:rPr lang="en-US" sz="1000" b="1" dirty="0"/>
              <a:t>(See </a:t>
            </a:r>
            <a:r>
              <a:rPr lang="en-US" sz="1000" b="1" dirty="0" smtClean="0"/>
              <a:t>picture 2)</a:t>
            </a:r>
            <a:r>
              <a:rPr lang="en-US" sz="1000" dirty="0" smtClean="0"/>
              <a:t>.</a:t>
            </a:r>
            <a:endParaRPr lang="en-US" sz="1000" dirty="0"/>
          </a:p>
          <a:p>
            <a:endParaRPr lang="en-US" sz="1400" dirty="0"/>
          </a:p>
        </p:txBody>
      </p:sp>
      <p:sp>
        <p:nvSpPr>
          <p:cNvPr id="20" name="Heptagon 19"/>
          <p:cNvSpPr/>
          <p:nvPr/>
        </p:nvSpPr>
        <p:spPr>
          <a:xfrm>
            <a:off x="6172200" y="2362200"/>
            <a:ext cx="266700" cy="276999"/>
          </a:xfrm>
          <a:prstGeom prst="hep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Heptagon 29"/>
          <p:cNvSpPr/>
          <p:nvPr/>
        </p:nvSpPr>
        <p:spPr>
          <a:xfrm>
            <a:off x="6286500" y="4572000"/>
            <a:ext cx="266700" cy="304800"/>
          </a:xfrm>
          <a:prstGeom prst="hep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5791200"/>
            <a:ext cx="1524000" cy="2007880"/>
          </a:xfrm>
          <a:prstGeom prst="rect">
            <a:avLst/>
          </a:prstGeom>
        </p:spPr>
      </p:pic>
      <p:sp>
        <p:nvSpPr>
          <p:cNvPr id="34" name="TextBox 33"/>
          <p:cNvSpPr txBox="1"/>
          <p:nvPr/>
        </p:nvSpPr>
        <p:spPr>
          <a:xfrm>
            <a:off x="4789219" y="3663790"/>
            <a:ext cx="1146810" cy="246221"/>
          </a:xfrm>
          <a:prstGeom prst="rect">
            <a:avLst/>
          </a:prstGeom>
          <a:noFill/>
        </p:spPr>
        <p:txBody>
          <a:bodyPr wrap="square" rtlCol="0">
            <a:spAutoFit/>
          </a:bodyPr>
          <a:lstStyle/>
          <a:p>
            <a:r>
              <a:rPr lang="en-US" sz="1000" dirty="0" smtClean="0"/>
              <a:t>Wiring harness </a:t>
            </a:r>
            <a:endParaRPr lang="en-US" sz="1000" dirty="0"/>
          </a:p>
        </p:txBody>
      </p:sp>
      <p:sp>
        <p:nvSpPr>
          <p:cNvPr id="35" name="Rounded Rectangle 34"/>
          <p:cNvSpPr/>
          <p:nvPr/>
        </p:nvSpPr>
        <p:spPr>
          <a:xfrm>
            <a:off x="4789219" y="3657600"/>
            <a:ext cx="1121393" cy="22574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Arrow Connector 36"/>
          <p:cNvCxnSpPr/>
          <p:nvPr/>
        </p:nvCxnSpPr>
        <p:spPr>
          <a:xfrm flipH="1">
            <a:off x="5437347" y="3943622"/>
            <a:ext cx="25717" cy="356897"/>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457200" y="7804016"/>
            <a:ext cx="838200" cy="246221"/>
          </a:xfrm>
          <a:prstGeom prst="rect">
            <a:avLst/>
          </a:prstGeom>
          <a:noFill/>
        </p:spPr>
        <p:txBody>
          <a:bodyPr wrap="square" rtlCol="0">
            <a:spAutoFit/>
          </a:bodyPr>
          <a:lstStyle/>
          <a:p>
            <a:r>
              <a:rPr lang="en-US" sz="1000" dirty="0" smtClean="0"/>
              <a:t>Hard-Bal</a:t>
            </a:r>
            <a:r>
              <a:rPr lang="en-US" sz="1000" dirty="0"/>
              <a:t>l</a:t>
            </a:r>
          </a:p>
        </p:txBody>
      </p:sp>
      <p:sp>
        <p:nvSpPr>
          <p:cNvPr id="8" name="TextBox 7"/>
          <p:cNvSpPr txBox="1"/>
          <p:nvPr/>
        </p:nvSpPr>
        <p:spPr>
          <a:xfrm>
            <a:off x="213360" y="2339117"/>
            <a:ext cx="4274820" cy="430887"/>
          </a:xfrm>
          <a:prstGeom prst="rect">
            <a:avLst/>
          </a:prstGeom>
          <a:noFill/>
        </p:spPr>
        <p:txBody>
          <a:bodyPr wrap="square" rtlCol="0">
            <a:spAutoFit/>
          </a:bodyPr>
          <a:lstStyle/>
          <a:p>
            <a:r>
              <a:rPr lang="en-US" sz="1100" dirty="0" smtClean="0"/>
              <a:t>WOC </a:t>
            </a:r>
            <a:r>
              <a:rPr lang="en-US" sz="1100" dirty="0"/>
              <a:t>offers two fairing options for the bikes with the bullet headlight style; </a:t>
            </a:r>
            <a:r>
              <a:rPr lang="en-US" sz="1100" dirty="0" smtClean="0"/>
              <a:t>Diamond </a:t>
            </a:r>
            <a:r>
              <a:rPr lang="en-US" sz="1100" dirty="0"/>
              <a:t>S</a:t>
            </a:r>
            <a:r>
              <a:rPr lang="en-US" sz="1100" dirty="0" smtClean="0"/>
              <a:t>mooth </a:t>
            </a:r>
            <a:r>
              <a:rPr lang="en-US" sz="1100" dirty="0"/>
              <a:t>or </a:t>
            </a:r>
            <a:r>
              <a:rPr lang="en-US" sz="1100" dirty="0" smtClean="0"/>
              <a:t>Diamond </a:t>
            </a:r>
            <a:r>
              <a:rPr lang="en-US" sz="1100" dirty="0"/>
              <a:t>R</a:t>
            </a:r>
            <a:r>
              <a:rPr lang="en-US" sz="1100" dirty="0" smtClean="0"/>
              <a:t>idge</a:t>
            </a:r>
            <a:r>
              <a:rPr lang="en-US" sz="1100" dirty="0"/>
              <a:t>.</a:t>
            </a:r>
          </a:p>
        </p:txBody>
      </p:sp>
      <p:sp>
        <p:nvSpPr>
          <p:cNvPr id="15" name="TextBox 14"/>
          <p:cNvSpPr txBox="1"/>
          <p:nvPr/>
        </p:nvSpPr>
        <p:spPr>
          <a:xfrm>
            <a:off x="6286500" y="4572000"/>
            <a:ext cx="299031" cy="369332"/>
          </a:xfrm>
          <a:prstGeom prst="rect">
            <a:avLst/>
          </a:prstGeom>
          <a:noFill/>
        </p:spPr>
        <p:txBody>
          <a:bodyPr wrap="square" rtlCol="0">
            <a:spAutoFit/>
          </a:bodyPr>
          <a:lstStyle/>
          <a:p>
            <a:r>
              <a:rPr lang="en-US" dirty="0" smtClean="0"/>
              <a:t>2</a:t>
            </a:r>
            <a:endParaRPr lang="en-US" dirty="0"/>
          </a:p>
        </p:txBody>
      </p:sp>
      <p:pic>
        <p:nvPicPr>
          <p:cNvPr id="1026" name="Picture 2" descr="S:\Pictures\VICTORY\HARDBALL\Wade Zachary HardBall\photo 5ed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791200"/>
            <a:ext cx="2306402" cy="200788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350770" y="7763436"/>
            <a:ext cx="1657349" cy="246221"/>
          </a:xfrm>
          <a:prstGeom prst="rect">
            <a:avLst/>
          </a:prstGeom>
          <a:noFill/>
        </p:spPr>
        <p:txBody>
          <a:bodyPr wrap="square" rtlCol="0">
            <a:spAutoFit/>
          </a:bodyPr>
          <a:lstStyle/>
          <a:p>
            <a:pPr algn="ctr"/>
            <a:r>
              <a:rPr lang="en-US" sz="1000" dirty="0" smtClean="0"/>
              <a:t>Driver’s View</a:t>
            </a:r>
            <a:endParaRPr lang="en-US" sz="1000" dirty="0"/>
          </a:p>
        </p:txBody>
      </p:sp>
      <p:pic>
        <p:nvPicPr>
          <p:cNvPr id="1028" name="Picture 4" descr="S:\Pictures\VICTORY\HARDBALL\Thomas Baldwin vict. Hardball\edit.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1021" y="5791200"/>
            <a:ext cx="2202180" cy="200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59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13836"/>
            <a:ext cx="6057900" cy="523220"/>
          </a:xfrm>
          <a:prstGeom prst="rect">
            <a:avLst/>
          </a:prstGeom>
          <a:noFill/>
        </p:spPr>
        <p:txBody>
          <a:bodyPr wrap="square" rtlCol="0">
            <a:spAutoFit/>
          </a:bodyPr>
          <a:lstStyle/>
          <a:p>
            <a:pPr algn="ctr"/>
            <a:r>
              <a:rPr lang="en-US" sz="2800" b="1" i="1" dirty="0"/>
              <a:t>Pre-Fit Fairing Before Painting</a:t>
            </a:r>
            <a:endParaRPr lang="en-US" sz="2800" dirty="0"/>
          </a:p>
        </p:txBody>
      </p:sp>
      <p:sp>
        <p:nvSpPr>
          <p:cNvPr id="3" name="TextBox 2"/>
          <p:cNvSpPr txBox="1"/>
          <p:nvPr/>
        </p:nvSpPr>
        <p:spPr>
          <a:xfrm>
            <a:off x="521970" y="737056"/>
            <a:ext cx="5955030" cy="553998"/>
          </a:xfrm>
          <a:prstGeom prst="rect">
            <a:avLst/>
          </a:prstGeom>
          <a:noFill/>
        </p:spPr>
        <p:txBody>
          <a:bodyPr wrap="square" rtlCol="0">
            <a:spAutoFit/>
          </a:bodyPr>
          <a:lstStyle/>
          <a:p>
            <a:r>
              <a:rPr lang="en-US" sz="1000" dirty="0"/>
              <a:t> Take everything out of the box to make sure that you have everything you will need.  To </a:t>
            </a:r>
            <a:r>
              <a:rPr lang="en-US" sz="1000" dirty="0" smtClean="0"/>
              <a:t>Pre-Fit </a:t>
            </a:r>
            <a:r>
              <a:rPr lang="en-US" sz="1000" dirty="0"/>
              <a:t>the fairing, use 6 black 8 x ¾” screws </a:t>
            </a:r>
            <a:r>
              <a:rPr lang="en-US" sz="1000" dirty="0" smtClean="0"/>
              <a:t>to </a:t>
            </a:r>
            <a:r>
              <a:rPr lang="en-US" sz="1000" dirty="0"/>
              <a:t>attach the fairing to the brackets .  Use one on each side along with one on the top and one on bottom. </a:t>
            </a:r>
          </a:p>
        </p:txBody>
      </p:sp>
      <p:sp>
        <p:nvSpPr>
          <p:cNvPr id="4" name="TextBox 3"/>
          <p:cNvSpPr txBox="1"/>
          <p:nvPr/>
        </p:nvSpPr>
        <p:spPr>
          <a:xfrm>
            <a:off x="228600" y="1143000"/>
            <a:ext cx="6553200" cy="523220"/>
          </a:xfrm>
          <a:prstGeom prst="rect">
            <a:avLst/>
          </a:prstGeom>
          <a:noFill/>
        </p:spPr>
        <p:txBody>
          <a:bodyPr wrap="square" rtlCol="0">
            <a:spAutoFit/>
          </a:bodyPr>
          <a:lstStyle/>
          <a:p>
            <a:pPr algn="ctr">
              <a:buNone/>
            </a:pPr>
            <a:r>
              <a:rPr lang="en-US" sz="2800" b="1" i="1" dirty="0"/>
              <a:t>Fairing Instructions for </a:t>
            </a:r>
            <a:r>
              <a:rPr lang="en-US" sz="2800" b="1" i="1" dirty="0" smtClean="0"/>
              <a:t>Victory V-92</a:t>
            </a:r>
            <a:endParaRPr lang="en-US" sz="2800" b="1" dirty="0"/>
          </a:p>
        </p:txBody>
      </p:sp>
      <p:sp>
        <p:nvSpPr>
          <p:cNvPr id="6" name="TextBox 5"/>
          <p:cNvSpPr txBox="1"/>
          <p:nvPr/>
        </p:nvSpPr>
        <p:spPr>
          <a:xfrm>
            <a:off x="152400" y="1673840"/>
            <a:ext cx="4823238" cy="5539978"/>
          </a:xfrm>
          <a:prstGeom prst="rect">
            <a:avLst/>
          </a:prstGeom>
          <a:noFill/>
        </p:spPr>
        <p:txBody>
          <a:bodyPr wrap="square" rtlCol="0">
            <a:spAutoFit/>
          </a:bodyPr>
          <a:lstStyle/>
          <a:p>
            <a:r>
              <a:rPr lang="en-US" sz="1200" dirty="0" smtClean="0"/>
              <a:t>Victory V-92 may come with or without factory windshield brackets. </a:t>
            </a:r>
          </a:p>
          <a:p>
            <a:endParaRPr lang="en-US" sz="800" dirty="0"/>
          </a:p>
          <a:p>
            <a:r>
              <a:rPr lang="en-US" sz="1200" dirty="0" smtClean="0"/>
              <a:t>Mounting bracket systems will change depending on whether or not </a:t>
            </a:r>
          </a:p>
          <a:p>
            <a:r>
              <a:rPr lang="en-US" sz="1200" dirty="0" smtClean="0"/>
              <a:t>the bike has a light bar. </a:t>
            </a:r>
            <a:r>
              <a:rPr lang="en-US" sz="1200" i="1" dirty="0" smtClean="0"/>
              <a:t>WOC now has brackets for both types.</a:t>
            </a:r>
            <a:endParaRPr lang="en-US" sz="1200" dirty="0" smtClean="0"/>
          </a:p>
          <a:p>
            <a:endParaRPr lang="en-US" sz="800" dirty="0" smtClean="0"/>
          </a:p>
          <a:p>
            <a:endParaRPr lang="en-US" sz="800" dirty="0" smtClean="0"/>
          </a:p>
          <a:p>
            <a:r>
              <a:rPr lang="en-US" sz="1200" dirty="0" smtClean="0"/>
              <a:t>V-92 without factory windshield bracket will need to purchase the factory clamp bracket. </a:t>
            </a:r>
            <a:r>
              <a:rPr lang="en-US" sz="1200" b="1" dirty="0" smtClean="0"/>
              <a:t>Victory Part # 2201712- 45mm forks </a:t>
            </a:r>
          </a:p>
          <a:p>
            <a:r>
              <a:rPr lang="en-US" sz="1000" i="1" dirty="0" smtClean="0"/>
              <a:t>(see picture 1)</a:t>
            </a:r>
            <a:endParaRPr lang="en-US" sz="1000" i="1" dirty="0"/>
          </a:p>
          <a:p>
            <a:endParaRPr lang="en-US" sz="1200" dirty="0" smtClean="0"/>
          </a:p>
          <a:p>
            <a:endParaRPr lang="en-US" sz="1200" dirty="0" smtClean="0"/>
          </a:p>
          <a:p>
            <a:r>
              <a:rPr lang="en-US" sz="1200" dirty="0" smtClean="0"/>
              <a:t>The V-92 with the factory windshield brackets, are located on the </a:t>
            </a:r>
          </a:p>
          <a:p>
            <a:r>
              <a:rPr lang="en-US" sz="1200" dirty="0" smtClean="0"/>
              <a:t>side of the forks. </a:t>
            </a:r>
            <a:endParaRPr lang="en-US" sz="1200" dirty="0"/>
          </a:p>
          <a:p>
            <a:r>
              <a:rPr lang="en-US" sz="1200" b="1" u="sng" dirty="0" smtClean="0"/>
              <a:t>Suggestion for using  the existing factory windshield bracket:</a:t>
            </a:r>
          </a:p>
          <a:p>
            <a:r>
              <a:rPr lang="en-US" sz="1200" dirty="0" smtClean="0"/>
              <a:t>On the factory bracket, the customer may need to drill two holes (5/16”)to allow the mounting bracket a place to bolt. This allows for adjustment in the fairing around the headlights and running lights. </a:t>
            </a:r>
            <a:r>
              <a:rPr lang="en-US" sz="1100" i="1" dirty="0" smtClean="0"/>
              <a:t>(see picture 2)</a:t>
            </a:r>
          </a:p>
          <a:p>
            <a:endParaRPr lang="en-US" sz="1100" dirty="0" smtClean="0"/>
          </a:p>
          <a:p>
            <a:r>
              <a:rPr lang="en-US" sz="1100" dirty="0" smtClean="0"/>
              <a:t>Using the four 1” bolts provided in the bolt bag, attach the fairing mounting bracket to the factory windshield bracket. Tighten on the backside by using the washer and nut also provided. </a:t>
            </a:r>
          </a:p>
          <a:p>
            <a:endParaRPr lang="en-US" sz="800" i="1" dirty="0" smtClean="0"/>
          </a:p>
          <a:p>
            <a:endParaRPr lang="en-US" sz="800" i="1" dirty="0"/>
          </a:p>
          <a:p>
            <a:r>
              <a:rPr lang="en-US" sz="1200" dirty="0" smtClean="0"/>
              <a:t>WOC’s Victory V-92 fairing allows the motorcycle’s speedo to </a:t>
            </a:r>
          </a:p>
          <a:p>
            <a:r>
              <a:rPr lang="en-US" sz="1200" dirty="0" smtClean="0"/>
              <a:t>remain visible. </a:t>
            </a:r>
            <a:r>
              <a:rPr lang="en-US" sz="1100" i="1" dirty="0" smtClean="0"/>
              <a:t>(see picture 3)</a:t>
            </a:r>
          </a:p>
          <a:p>
            <a:endParaRPr lang="en-US" sz="800" dirty="0" smtClean="0"/>
          </a:p>
          <a:p>
            <a:endParaRPr lang="en-US" sz="1200" dirty="0"/>
          </a:p>
          <a:p>
            <a:r>
              <a:rPr lang="en-US" sz="1200" b="1" dirty="0" smtClean="0"/>
              <a:t>Note: </a:t>
            </a:r>
            <a:r>
              <a:rPr lang="en-US" sz="1200" dirty="0" smtClean="0"/>
              <a:t>The fairing will fit very tight around the headlight.</a:t>
            </a:r>
            <a:endParaRPr lang="en-US" sz="1200" dirty="0"/>
          </a:p>
          <a:p>
            <a:endParaRPr lang="en-US" sz="1200" dirty="0"/>
          </a:p>
          <a:p>
            <a:endParaRPr lang="en-US" sz="1200" dirty="0" smtClean="0"/>
          </a:p>
          <a:p>
            <a:endParaRPr lang="en-US" sz="1200" dirty="0"/>
          </a:p>
          <a:p>
            <a:endParaRPr lang="en-US" sz="1200"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6718" y="3124200"/>
            <a:ext cx="1476642" cy="169614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5637" y="1701644"/>
            <a:ext cx="1758805" cy="119395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6781800"/>
            <a:ext cx="2116722" cy="1657171"/>
          </a:xfrm>
          <a:prstGeom prst="rect">
            <a:avLst/>
          </a:prstGeom>
        </p:spPr>
      </p:pic>
      <p:sp>
        <p:nvSpPr>
          <p:cNvPr id="13" name="TextBox 12"/>
          <p:cNvSpPr txBox="1"/>
          <p:nvPr/>
        </p:nvSpPr>
        <p:spPr>
          <a:xfrm>
            <a:off x="1673405" y="8455968"/>
            <a:ext cx="1368880" cy="230832"/>
          </a:xfrm>
          <a:prstGeom prst="rect">
            <a:avLst/>
          </a:prstGeom>
          <a:noFill/>
        </p:spPr>
        <p:txBody>
          <a:bodyPr wrap="square" rtlCol="0">
            <a:spAutoFit/>
          </a:bodyPr>
          <a:lstStyle/>
          <a:p>
            <a:r>
              <a:rPr lang="en-US" sz="900" dirty="0" smtClean="0"/>
              <a:t>Without Light bar</a:t>
            </a:r>
            <a:endParaRPr lang="en-US" sz="900" dirty="0"/>
          </a:p>
        </p:txBody>
      </p:sp>
      <p:sp>
        <p:nvSpPr>
          <p:cNvPr id="14" name="TextBox 13"/>
          <p:cNvSpPr txBox="1"/>
          <p:nvPr/>
        </p:nvSpPr>
        <p:spPr>
          <a:xfrm>
            <a:off x="4360278" y="8455968"/>
            <a:ext cx="2040522" cy="230832"/>
          </a:xfrm>
          <a:prstGeom prst="rect">
            <a:avLst/>
          </a:prstGeom>
          <a:noFill/>
        </p:spPr>
        <p:txBody>
          <a:bodyPr wrap="square" rtlCol="0">
            <a:spAutoFit/>
          </a:bodyPr>
          <a:lstStyle/>
          <a:p>
            <a:r>
              <a:rPr lang="en-US" sz="900" dirty="0" smtClean="0"/>
              <a:t>With Light bar</a:t>
            </a:r>
            <a:endParaRPr lang="en-US" sz="900" dirty="0"/>
          </a:p>
        </p:txBody>
      </p:sp>
      <p:sp>
        <p:nvSpPr>
          <p:cNvPr id="15" name="TextBox 14"/>
          <p:cNvSpPr txBox="1"/>
          <p:nvPr/>
        </p:nvSpPr>
        <p:spPr>
          <a:xfrm>
            <a:off x="762000" y="8686800"/>
            <a:ext cx="5486400" cy="677108"/>
          </a:xfrm>
          <a:prstGeom prst="rect">
            <a:avLst/>
          </a:prstGeom>
          <a:noFill/>
        </p:spPr>
        <p:txBody>
          <a:bodyPr wrap="square" rtlCol="0">
            <a:spAutoFit/>
          </a:bodyPr>
          <a:lstStyle/>
          <a:p>
            <a:pPr algn="ctr">
              <a:buNone/>
            </a:pPr>
            <a:r>
              <a:rPr lang="en-US" sz="1000" b="1" dirty="0"/>
              <a:t>If You Have Any Questions  Please Contact WOC Sales Team At 620-795-4421 </a:t>
            </a:r>
          </a:p>
          <a:p>
            <a:pPr algn="ctr">
              <a:buNone/>
            </a:pPr>
            <a:r>
              <a:rPr lang="en-US" sz="1000" b="1" dirty="0"/>
              <a:t>Or Email us at </a:t>
            </a:r>
            <a:r>
              <a:rPr lang="en-US" sz="1000" b="1" dirty="0">
                <a:hlinkClick r:id="rId5"/>
              </a:rPr>
              <a:t>sales@wideopencustom.com</a:t>
            </a:r>
            <a:r>
              <a:rPr lang="en-US" sz="1000" b="1" dirty="0"/>
              <a:t> </a:t>
            </a:r>
          </a:p>
          <a:p>
            <a:endParaRPr lang="en-US" dirty="0"/>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9442" y="5207051"/>
            <a:ext cx="1905000" cy="1160739"/>
          </a:xfrm>
          <a:prstGeom prst="rect">
            <a:avLst/>
          </a:prstGeom>
        </p:spPr>
      </p:pic>
      <p:sp>
        <p:nvSpPr>
          <p:cNvPr id="22" name="TextBox 21"/>
          <p:cNvSpPr txBox="1"/>
          <p:nvPr/>
        </p:nvSpPr>
        <p:spPr>
          <a:xfrm>
            <a:off x="5532939" y="2893368"/>
            <a:ext cx="1096461" cy="230832"/>
          </a:xfrm>
          <a:prstGeom prst="rect">
            <a:avLst/>
          </a:prstGeom>
          <a:noFill/>
        </p:spPr>
        <p:txBody>
          <a:bodyPr wrap="square" rtlCol="0">
            <a:spAutoFit/>
          </a:bodyPr>
          <a:lstStyle/>
          <a:p>
            <a:r>
              <a:rPr lang="en-US" sz="900" dirty="0" smtClean="0"/>
              <a:t>Picture 1</a:t>
            </a:r>
            <a:endParaRPr lang="en-US" sz="900" dirty="0"/>
          </a:p>
        </p:txBody>
      </p:sp>
      <p:sp>
        <p:nvSpPr>
          <p:cNvPr id="23" name="TextBox 22"/>
          <p:cNvSpPr txBox="1"/>
          <p:nvPr/>
        </p:nvSpPr>
        <p:spPr>
          <a:xfrm>
            <a:off x="5501640" y="4882188"/>
            <a:ext cx="1333500" cy="230832"/>
          </a:xfrm>
          <a:prstGeom prst="rect">
            <a:avLst/>
          </a:prstGeom>
          <a:noFill/>
        </p:spPr>
        <p:txBody>
          <a:bodyPr wrap="square" rtlCol="0">
            <a:spAutoFit/>
          </a:bodyPr>
          <a:lstStyle/>
          <a:p>
            <a:r>
              <a:rPr lang="en-US" sz="900" dirty="0" smtClean="0"/>
              <a:t>Picture 2</a:t>
            </a:r>
            <a:endParaRPr lang="en-US" sz="900" dirty="0"/>
          </a:p>
        </p:txBody>
      </p:sp>
      <p:sp>
        <p:nvSpPr>
          <p:cNvPr id="24" name="TextBox 23"/>
          <p:cNvSpPr txBox="1"/>
          <p:nvPr/>
        </p:nvSpPr>
        <p:spPr>
          <a:xfrm>
            <a:off x="5562600" y="6350020"/>
            <a:ext cx="1752600" cy="230832"/>
          </a:xfrm>
          <a:prstGeom prst="rect">
            <a:avLst/>
          </a:prstGeom>
          <a:noFill/>
        </p:spPr>
        <p:txBody>
          <a:bodyPr wrap="square" rtlCol="0">
            <a:spAutoFit/>
          </a:bodyPr>
          <a:lstStyle/>
          <a:p>
            <a:r>
              <a:rPr lang="en-US" sz="900" dirty="0" smtClean="0"/>
              <a:t>Picture 3</a:t>
            </a:r>
            <a:endParaRPr lang="en-US" sz="900" dirty="0"/>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415721" y="6781800"/>
            <a:ext cx="1649424" cy="1630006"/>
          </a:xfrm>
          <a:prstGeom prst="rect">
            <a:avLst/>
          </a:prstGeom>
        </p:spPr>
      </p:pic>
    </p:spTree>
    <p:extLst>
      <p:ext uri="{BB962C8B-B14F-4D97-AF65-F5344CB8AC3E}">
        <p14:creationId xmlns:p14="http://schemas.microsoft.com/office/powerpoint/2010/main" val="3483773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9140" y="1309687"/>
            <a:ext cx="1699260" cy="1343025"/>
          </a:xfrm>
          <a:prstGeom prst="rect">
            <a:avLst/>
          </a:prstGeom>
        </p:spPr>
      </p:pic>
      <p:sp>
        <p:nvSpPr>
          <p:cNvPr id="2" name="Rectangle 1"/>
          <p:cNvSpPr/>
          <p:nvPr/>
        </p:nvSpPr>
        <p:spPr>
          <a:xfrm>
            <a:off x="609600" y="304800"/>
            <a:ext cx="5638800" cy="523220"/>
          </a:xfrm>
          <a:prstGeom prst="rect">
            <a:avLst/>
          </a:prstGeom>
        </p:spPr>
        <p:txBody>
          <a:bodyPr wrap="square">
            <a:spAutoFit/>
          </a:bodyPr>
          <a:lstStyle/>
          <a:p>
            <a:pPr algn="ctr"/>
            <a:r>
              <a:rPr lang="en-US" sz="2800" b="1" i="1" dirty="0" smtClean="0"/>
              <a:t>Pre-Fit Fairing Before Paint</a:t>
            </a:r>
            <a:endParaRPr lang="en-US" sz="2800" dirty="0"/>
          </a:p>
        </p:txBody>
      </p:sp>
      <p:sp>
        <p:nvSpPr>
          <p:cNvPr id="4" name="Rectangle 3"/>
          <p:cNvSpPr/>
          <p:nvPr/>
        </p:nvSpPr>
        <p:spPr>
          <a:xfrm>
            <a:off x="228600" y="1524000"/>
            <a:ext cx="4191000" cy="400110"/>
          </a:xfrm>
          <a:prstGeom prst="rect">
            <a:avLst/>
          </a:prstGeom>
        </p:spPr>
        <p:txBody>
          <a:bodyPr wrap="square">
            <a:spAutoFit/>
          </a:bodyPr>
          <a:lstStyle/>
          <a:p>
            <a:pPr algn="ctr"/>
            <a:r>
              <a:rPr lang="en-US" sz="2000" b="1" dirty="0" smtClean="0"/>
              <a:t>Suzuki M109R</a:t>
            </a:r>
            <a:endParaRPr lang="en-US" sz="2000" b="1" dirty="0"/>
          </a:p>
        </p:txBody>
      </p:sp>
      <p:sp>
        <p:nvSpPr>
          <p:cNvPr id="5" name="Rectangle 4"/>
          <p:cNvSpPr/>
          <p:nvPr/>
        </p:nvSpPr>
        <p:spPr>
          <a:xfrm>
            <a:off x="533400" y="8534400"/>
            <a:ext cx="5791200" cy="430887"/>
          </a:xfrm>
          <a:prstGeom prst="rect">
            <a:avLst/>
          </a:prstGeom>
        </p:spPr>
        <p:txBody>
          <a:bodyPr wrap="square">
            <a:spAutoFit/>
          </a:bodyPr>
          <a:lstStyle/>
          <a:p>
            <a:pPr algn="ctr"/>
            <a:r>
              <a:rPr lang="en-US" sz="1100" b="1" dirty="0" smtClean="0"/>
              <a:t>If You Have Any Questions  Please Contact WOC Sales Team At 620-795-4421 </a:t>
            </a:r>
          </a:p>
          <a:p>
            <a:pPr algn="ctr"/>
            <a:r>
              <a:rPr lang="en-US" sz="1100" b="1" dirty="0" smtClean="0"/>
              <a:t>Or Email us at </a:t>
            </a:r>
            <a:r>
              <a:rPr lang="en-US" sz="1100" b="1" dirty="0" smtClean="0">
                <a:hlinkClick r:id="rId3"/>
              </a:rPr>
              <a:t>sales@wideopencustom.com</a:t>
            </a:r>
            <a:r>
              <a:rPr lang="en-US" sz="1100" b="1" dirty="0" smtClean="0"/>
              <a:t> </a:t>
            </a:r>
          </a:p>
        </p:txBody>
      </p:sp>
      <p:sp>
        <p:nvSpPr>
          <p:cNvPr id="6" name="TextBox 5"/>
          <p:cNvSpPr txBox="1"/>
          <p:nvPr/>
        </p:nvSpPr>
        <p:spPr>
          <a:xfrm>
            <a:off x="76200" y="1905001"/>
            <a:ext cx="4495800" cy="5509200"/>
          </a:xfrm>
          <a:prstGeom prst="rect">
            <a:avLst/>
          </a:prstGeom>
          <a:noFill/>
        </p:spPr>
        <p:txBody>
          <a:bodyPr wrap="square" rtlCol="0">
            <a:spAutoFit/>
          </a:bodyPr>
          <a:lstStyle/>
          <a:p>
            <a:r>
              <a:rPr lang="en-US" sz="1400" b="1" dirty="0" smtClean="0"/>
              <a:t>THIS FAIRING IS A VERY TIGHT FIT.  </a:t>
            </a:r>
            <a:r>
              <a:rPr lang="en-US" sz="1400" dirty="0" smtClean="0"/>
              <a:t>It may take 2 people to put the fairing on the bike. Park the motorcycle on a hard, level surface and turn off the ignition</a:t>
            </a:r>
          </a:p>
          <a:p>
            <a:endParaRPr lang="en-US" sz="1400" dirty="0" smtClean="0"/>
          </a:p>
          <a:p>
            <a:r>
              <a:rPr lang="en-US" sz="1400" dirty="0" smtClean="0"/>
              <a:t>Install the of Memphis Shade brackets approx. 1 ¼” from the top of the triple tree.   The 2nd set of Memphis Shade brackets are approx. 1” from the bottom triple tree.</a:t>
            </a:r>
          </a:p>
          <a:p>
            <a:endParaRPr lang="en-US" sz="1400" dirty="0" smtClean="0"/>
          </a:p>
          <a:p>
            <a:r>
              <a:rPr lang="en-US" sz="1400" dirty="0" smtClean="0"/>
              <a:t>Due to the fairing being a tight fit around the headlight</a:t>
            </a:r>
            <a:r>
              <a:rPr lang="en-US" sz="1400" b="1" dirty="0" smtClean="0"/>
              <a:t>.(</a:t>
            </a:r>
            <a:r>
              <a:rPr lang="en-US" sz="1200" b="1" dirty="0" smtClean="0"/>
              <a:t>Picture 1</a:t>
            </a:r>
            <a:r>
              <a:rPr lang="en-US" sz="1400" b="1" dirty="0" smtClean="0"/>
              <a:t>) </a:t>
            </a:r>
            <a:r>
              <a:rPr lang="en-US" sz="1400" dirty="0" smtClean="0"/>
              <a:t>Put duct tape on  the headlight cow</a:t>
            </a:r>
            <a:r>
              <a:rPr lang="en-US" sz="1400" b="1" dirty="0" smtClean="0"/>
              <a:t> (</a:t>
            </a:r>
            <a:r>
              <a:rPr lang="en-US" sz="1200" b="1" dirty="0" smtClean="0"/>
              <a:t>Picture 2</a:t>
            </a:r>
            <a:r>
              <a:rPr lang="en-US" sz="1400" b="1" dirty="0" smtClean="0"/>
              <a:t>)</a:t>
            </a:r>
            <a:r>
              <a:rPr lang="en-US" sz="1400" dirty="0" smtClean="0"/>
              <a:t> to avoid any scratches to the headlight cow or painted fairing. </a:t>
            </a:r>
            <a:r>
              <a:rPr lang="en-US" sz="1400" b="1" dirty="0" smtClean="0"/>
              <a:t>( Duct tape can be removed after install.)</a:t>
            </a:r>
          </a:p>
          <a:p>
            <a:endParaRPr lang="en-US" sz="1400" b="1" dirty="0"/>
          </a:p>
          <a:p>
            <a:r>
              <a:rPr lang="en-US" sz="1400" dirty="0" smtClean="0"/>
              <a:t>Notice how close the fairing sits to the Tach </a:t>
            </a:r>
            <a:r>
              <a:rPr lang="en-US" sz="1400" b="1" dirty="0" smtClean="0"/>
              <a:t>(</a:t>
            </a:r>
            <a:r>
              <a:rPr lang="en-US" sz="1200" b="1" dirty="0" smtClean="0"/>
              <a:t>Picture 3</a:t>
            </a:r>
            <a:r>
              <a:rPr lang="en-US" sz="1400" b="1" dirty="0" smtClean="0"/>
              <a:t>)</a:t>
            </a:r>
          </a:p>
          <a:p>
            <a:endParaRPr lang="en-US" sz="1400" b="1" dirty="0" smtClean="0"/>
          </a:p>
          <a:p>
            <a:r>
              <a:rPr lang="en-US" sz="1100" b="1" dirty="0"/>
              <a:t>Note: There will not be a pre-drilled hole in the bottom of the </a:t>
            </a:r>
            <a:r>
              <a:rPr lang="en-US" sz="1100" b="1" dirty="0" smtClean="0"/>
              <a:t>M109R </a:t>
            </a:r>
            <a:r>
              <a:rPr lang="en-US" sz="1100" b="1" dirty="0"/>
              <a:t>fairing. The hole can be drilled where ever you want the wire to come out. We drilled on the bottom right hand side of the inner fairing  </a:t>
            </a:r>
            <a:r>
              <a:rPr lang="en-US" sz="1100" b="1" dirty="0" smtClean="0"/>
              <a:t>close to the headlight.</a:t>
            </a:r>
            <a:endParaRPr lang="en-US" sz="1100" b="1" dirty="0"/>
          </a:p>
          <a:p>
            <a:endParaRPr lang="en-US" sz="1400" dirty="0" smtClean="0"/>
          </a:p>
          <a:p>
            <a:r>
              <a:rPr lang="en-US" sz="1400" dirty="0" smtClean="0"/>
              <a:t>Pictures below show how our fairing attaches to the Memphis Shade brackets.</a:t>
            </a:r>
          </a:p>
          <a:p>
            <a:r>
              <a:rPr lang="en-US" sz="1400" dirty="0" smtClean="0"/>
              <a:t>           1 ¼” in               1”in</a:t>
            </a:r>
          </a:p>
          <a:p>
            <a:endParaRPr lang="en-US" sz="1400" dirty="0" smtClean="0"/>
          </a:p>
          <a:p>
            <a:endParaRPr lang="en-US" sz="1400" dirty="0" smtClean="0"/>
          </a:p>
          <a:p>
            <a:r>
              <a:rPr lang="en-US" sz="1400" dirty="0" smtClean="0"/>
              <a:t> </a:t>
            </a:r>
          </a:p>
        </p:txBody>
      </p:sp>
      <p:pic>
        <p:nvPicPr>
          <p:cNvPr id="8" name="Picture 7" descr="m109 - spartec plastic 045.JPG"/>
          <p:cNvPicPr>
            <a:picLocks noChangeAspect="1"/>
          </p:cNvPicPr>
          <p:nvPr/>
        </p:nvPicPr>
        <p:blipFill>
          <a:blip r:embed="rId4" cstate="print"/>
          <a:stretch>
            <a:fillRect/>
          </a:stretch>
        </p:blipFill>
        <p:spPr>
          <a:xfrm>
            <a:off x="4572000" y="2971800"/>
            <a:ext cx="1676400" cy="1447800"/>
          </a:xfrm>
          <a:prstGeom prst="rect">
            <a:avLst/>
          </a:prstGeom>
        </p:spPr>
      </p:pic>
      <p:pic>
        <p:nvPicPr>
          <p:cNvPr id="13" name="Picture 12" descr="m109 - spartec plastic 086.JPG"/>
          <p:cNvPicPr>
            <a:picLocks noChangeAspect="1"/>
          </p:cNvPicPr>
          <p:nvPr/>
        </p:nvPicPr>
        <p:blipFill>
          <a:blip r:embed="rId5" cstate="print"/>
          <a:stretch>
            <a:fillRect/>
          </a:stretch>
        </p:blipFill>
        <p:spPr>
          <a:xfrm>
            <a:off x="304800" y="7010400"/>
            <a:ext cx="1828800" cy="1504950"/>
          </a:xfrm>
          <a:prstGeom prst="rect">
            <a:avLst/>
          </a:prstGeom>
        </p:spPr>
      </p:pic>
      <p:pic>
        <p:nvPicPr>
          <p:cNvPr id="14" name="Picture 13" descr="m109 - spartec plastic 088.JPG"/>
          <p:cNvPicPr>
            <a:picLocks noChangeAspect="1"/>
          </p:cNvPicPr>
          <p:nvPr/>
        </p:nvPicPr>
        <p:blipFill>
          <a:blip r:embed="rId6" cstate="print"/>
          <a:stretch>
            <a:fillRect/>
          </a:stretch>
        </p:blipFill>
        <p:spPr>
          <a:xfrm>
            <a:off x="2362200" y="7010400"/>
            <a:ext cx="1524000" cy="1581150"/>
          </a:xfrm>
          <a:prstGeom prst="rect">
            <a:avLst/>
          </a:prstGeom>
        </p:spPr>
      </p:pic>
      <p:pic>
        <p:nvPicPr>
          <p:cNvPr id="15" name="Picture 14" descr="m109 - spartec plastic 090.JPG"/>
          <p:cNvPicPr>
            <a:picLocks noChangeAspect="1"/>
          </p:cNvPicPr>
          <p:nvPr/>
        </p:nvPicPr>
        <p:blipFill>
          <a:blip r:embed="rId7" cstate="print"/>
          <a:stretch>
            <a:fillRect/>
          </a:stretch>
        </p:blipFill>
        <p:spPr>
          <a:xfrm>
            <a:off x="4038600" y="7010400"/>
            <a:ext cx="1600200" cy="1504950"/>
          </a:xfrm>
          <a:prstGeom prst="rect">
            <a:avLst/>
          </a:prstGeom>
        </p:spPr>
      </p:pic>
      <p:pic>
        <p:nvPicPr>
          <p:cNvPr id="18" name="Picture 17" descr="m109 - spartec plastic 091.JPG"/>
          <p:cNvPicPr>
            <a:picLocks noChangeAspect="1"/>
          </p:cNvPicPr>
          <p:nvPr/>
        </p:nvPicPr>
        <p:blipFill>
          <a:blip r:embed="rId8" cstate="print"/>
          <a:stretch>
            <a:fillRect/>
          </a:stretch>
        </p:blipFill>
        <p:spPr>
          <a:xfrm>
            <a:off x="4572000" y="4800600"/>
            <a:ext cx="1676400" cy="1905000"/>
          </a:xfrm>
          <a:prstGeom prst="rect">
            <a:avLst/>
          </a:prstGeom>
        </p:spPr>
      </p:pic>
      <p:sp>
        <p:nvSpPr>
          <p:cNvPr id="19" name="Rounded Rectangle 18"/>
          <p:cNvSpPr/>
          <p:nvPr/>
        </p:nvSpPr>
        <p:spPr>
          <a:xfrm>
            <a:off x="6248400" y="1495455"/>
            <a:ext cx="381000"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20" name="Rounded Rectangle 19"/>
          <p:cNvSpPr/>
          <p:nvPr/>
        </p:nvSpPr>
        <p:spPr>
          <a:xfrm>
            <a:off x="6248400" y="3048000"/>
            <a:ext cx="381000"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21" name="Rounded Rectangle 20"/>
          <p:cNvSpPr/>
          <p:nvPr/>
        </p:nvSpPr>
        <p:spPr>
          <a:xfrm>
            <a:off x="6248400" y="4800600"/>
            <a:ext cx="381000"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cxnSp>
        <p:nvCxnSpPr>
          <p:cNvPr id="22" name="Straight Arrow Connector 21"/>
          <p:cNvCxnSpPr/>
          <p:nvPr/>
        </p:nvCxnSpPr>
        <p:spPr>
          <a:xfrm flipH="1">
            <a:off x="914400" y="6629400"/>
            <a:ext cx="2286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H="1">
            <a:off x="1295400" y="6705600"/>
            <a:ext cx="762000"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228600" y="762000"/>
            <a:ext cx="6324600" cy="707886"/>
          </a:xfrm>
          <a:prstGeom prst="rect">
            <a:avLst/>
          </a:prstGeom>
        </p:spPr>
        <p:txBody>
          <a:bodyPr wrap="square">
            <a:spAutoFit/>
          </a:bodyPr>
          <a:lstStyle/>
          <a:p>
            <a:r>
              <a:rPr lang="en-US" dirty="0" smtClean="0"/>
              <a:t> </a:t>
            </a:r>
            <a:r>
              <a:rPr lang="en-US" sz="1100" dirty="0" smtClean="0"/>
              <a:t>Take everything out of the box to make sure that you have everything you will need.  To Pre-fit the fairing, use 6 black 8 x ¾” screws to attach the fairing to the brackets .  Use one on each side along with one on the top and one on bottom. </a:t>
            </a:r>
            <a:endParaRPr lang="en-US" sz="11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9140" y="1309687"/>
            <a:ext cx="1699260" cy="1343025"/>
          </a:xfrm>
          <a:prstGeom prst="rect">
            <a:avLst/>
          </a:prstGeom>
        </p:spPr>
      </p:pic>
      <p:sp>
        <p:nvSpPr>
          <p:cNvPr id="2" name="Rectangle 1"/>
          <p:cNvSpPr/>
          <p:nvPr/>
        </p:nvSpPr>
        <p:spPr>
          <a:xfrm>
            <a:off x="609600" y="304800"/>
            <a:ext cx="5638800" cy="523220"/>
          </a:xfrm>
          <a:prstGeom prst="rect">
            <a:avLst/>
          </a:prstGeom>
        </p:spPr>
        <p:txBody>
          <a:bodyPr wrap="square">
            <a:spAutoFit/>
          </a:bodyPr>
          <a:lstStyle/>
          <a:p>
            <a:pPr algn="ctr"/>
            <a:r>
              <a:rPr lang="en-US" sz="2800" b="1" i="1" dirty="0" smtClean="0"/>
              <a:t>Pre-Fit Fairing Before Paint</a:t>
            </a:r>
            <a:endParaRPr lang="en-US" sz="2800" dirty="0"/>
          </a:p>
        </p:txBody>
      </p:sp>
      <p:sp>
        <p:nvSpPr>
          <p:cNvPr id="4" name="Rectangle 3"/>
          <p:cNvSpPr/>
          <p:nvPr/>
        </p:nvSpPr>
        <p:spPr>
          <a:xfrm>
            <a:off x="228600" y="1524000"/>
            <a:ext cx="4191000" cy="400110"/>
          </a:xfrm>
          <a:prstGeom prst="rect">
            <a:avLst/>
          </a:prstGeom>
        </p:spPr>
        <p:txBody>
          <a:bodyPr wrap="square">
            <a:spAutoFit/>
          </a:bodyPr>
          <a:lstStyle/>
          <a:p>
            <a:pPr algn="ctr"/>
            <a:r>
              <a:rPr lang="en-US" sz="2000" b="1" dirty="0" smtClean="0"/>
              <a:t>Suzuki M90 &amp; M50</a:t>
            </a:r>
            <a:endParaRPr lang="en-US" sz="2000" b="1" dirty="0"/>
          </a:p>
        </p:txBody>
      </p:sp>
      <p:sp>
        <p:nvSpPr>
          <p:cNvPr id="5" name="Rectangle 4"/>
          <p:cNvSpPr/>
          <p:nvPr/>
        </p:nvSpPr>
        <p:spPr>
          <a:xfrm>
            <a:off x="533400" y="8534400"/>
            <a:ext cx="5791200" cy="430887"/>
          </a:xfrm>
          <a:prstGeom prst="rect">
            <a:avLst/>
          </a:prstGeom>
        </p:spPr>
        <p:txBody>
          <a:bodyPr wrap="square">
            <a:spAutoFit/>
          </a:bodyPr>
          <a:lstStyle/>
          <a:p>
            <a:pPr algn="ctr"/>
            <a:r>
              <a:rPr lang="en-US" sz="1100" b="1" dirty="0" smtClean="0"/>
              <a:t>If You Have Any Questions  Please Contact WOC Sales Team At 620-795-4421 </a:t>
            </a:r>
          </a:p>
          <a:p>
            <a:pPr algn="ctr"/>
            <a:r>
              <a:rPr lang="en-US" sz="1100" b="1" dirty="0" smtClean="0"/>
              <a:t>Or Email us at </a:t>
            </a:r>
            <a:r>
              <a:rPr lang="en-US" sz="1100" b="1" dirty="0" smtClean="0">
                <a:hlinkClick r:id="rId3"/>
              </a:rPr>
              <a:t>sales@wideopencustom.com</a:t>
            </a:r>
            <a:r>
              <a:rPr lang="en-US" sz="1100" b="1" dirty="0" smtClean="0"/>
              <a:t> </a:t>
            </a:r>
          </a:p>
        </p:txBody>
      </p:sp>
      <p:sp>
        <p:nvSpPr>
          <p:cNvPr id="6" name="TextBox 5"/>
          <p:cNvSpPr txBox="1"/>
          <p:nvPr/>
        </p:nvSpPr>
        <p:spPr>
          <a:xfrm>
            <a:off x="76200" y="1905001"/>
            <a:ext cx="4495800" cy="5724644"/>
          </a:xfrm>
          <a:prstGeom prst="rect">
            <a:avLst/>
          </a:prstGeom>
          <a:noFill/>
        </p:spPr>
        <p:txBody>
          <a:bodyPr wrap="square" rtlCol="0">
            <a:spAutoFit/>
          </a:bodyPr>
          <a:lstStyle/>
          <a:p>
            <a:r>
              <a:rPr lang="en-US" sz="1400" b="1" dirty="0" smtClean="0"/>
              <a:t>THIS FAIRING IS A VERY TIGHT FIT.  </a:t>
            </a:r>
            <a:r>
              <a:rPr lang="en-US" sz="1400" dirty="0" smtClean="0"/>
              <a:t>It may take 2 people to put the fairing on the bike. Park the motorcycle on a hard, level surface and turn off the ignition</a:t>
            </a:r>
          </a:p>
          <a:p>
            <a:endParaRPr lang="en-US" sz="1400" dirty="0" smtClean="0"/>
          </a:p>
          <a:p>
            <a:r>
              <a:rPr lang="en-US" sz="1400" dirty="0" smtClean="0"/>
              <a:t>Install the of Memphis Shade brackets approx. 1 ¼” from the top of the triple tree.   The 2nd set of Memphis Shade brackets are approx. 1” from the bottom triple tree.</a:t>
            </a:r>
          </a:p>
          <a:p>
            <a:endParaRPr lang="en-US" sz="1400" dirty="0" smtClean="0"/>
          </a:p>
          <a:p>
            <a:r>
              <a:rPr lang="en-US" sz="1400" dirty="0" smtClean="0"/>
              <a:t>Due to the fairing being a tight fit around the headlight</a:t>
            </a:r>
            <a:r>
              <a:rPr lang="en-US" sz="1400" b="1" dirty="0" smtClean="0"/>
              <a:t>.(</a:t>
            </a:r>
            <a:r>
              <a:rPr lang="en-US" sz="1200" b="1" dirty="0" smtClean="0"/>
              <a:t>Picture 1</a:t>
            </a:r>
            <a:r>
              <a:rPr lang="en-US" sz="1400" b="1" dirty="0" smtClean="0"/>
              <a:t>) </a:t>
            </a:r>
            <a:r>
              <a:rPr lang="en-US" sz="1400" dirty="0" smtClean="0"/>
              <a:t>Put duct tape on  the headlight cow</a:t>
            </a:r>
            <a:r>
              <a:rPr lang="en-US" sz="1400" b="1" dirty="0" smtClean="0"/>
              <a:t> (</a:t>
            </a:r>
            <a:r>
              <a:rPr lang="en-US" sz="1200" b="1" dirty="0" smtClean="0"/>
              <a:t>Picture 2</a:t>
            </a:r>
            <a:r>
              <a:rPr lang="en-US" sz="1400" b="1" dirty="0" smtClean="0"/>
              <a:t>)</a:t>
            </a:r>
            <a:r>
              <a:rPr lang="en-US" sz="1400" dirty="0" smtClean="0"/>
              <a:t> to avoid any scratches to the headlight cow or painted fairing. </a:t>
            </a:r>
            <a:r>
              <a:rPr lang="en-US" sz="1400" b="1" dirty="0" smtClean="0"/>
              <a:t>( Duct tape can be removed after install.)</a:t>
            </a:r>
          </a:p>
          <a:p>
            <a:endParaRPr lang="en-US" sz="1400" b="1" dirty="0"/>
          </a:p>
          <a:p>
            <a:r>
              <a:rPr lang="en-US" sz="1400" dirty="0" smtClean="0"/>
              <a:t>Notice how close the fairing sits to the Tach </a:t>
            </a:r>
            <a:r>
              <a:rPr lang="en-US" sz="1400" b="1" dirty="0" smtClean="0"/>
              <a:t>(</a:t>
            </a:r>
            <a:r>
              <a:rPr lang="en-US" sz="1200" b="1" dirty="0" smtClean="0"/>
              <a:t>Picture 3</a:t>
            </a:r>
            <a:r>
              <a:rPr lang="en-US" sz="1400" b="1" dirty="0" smtClean="0"/>
              <a:t>)</a:t>
            </a:r>
          </a:p>
          <a:p>
            <a:endParaRPr lang="en-US" sz="1400" b="1" dirty="0" smtClean="0"/>
          </a:p>
          <a:p>
            <a:r>
              <a:rPr lang="en-US" sz="1100" b="1" u="sng" dirty="0"/>
              <a:t>Note: </a:t>
            </a:r>
            <a:r>
              <a:rPr lang="en-US" sz="1100" b="1" dirty="0"/>
              <a:t>There will not be a pre-drilled hole in the bottom of the </a:t>
            </a:r>
            <a:r>
              <a:rPr lang="en-US" sz="1100" b="1" dirty="0" smtClean="0"/>
              <a:t>M90 &amp; M50 </a:t>
            </a:r>
            <a:r>
              <a:rPr lang="en-US" sz="1100" b="1" dirty="0"/>
              <a:t>fairing. The hole can be drilled where ever you want the wire to come out. We drilled on the bottom right hand side of the inner fairing  </a:t>
            </a:r>
            <a:r>
              <a:rPr lang="en-US" sz="1100" b="1" dirty="0" smtClean="0"/>
              <a:t>close to the headlight.</a:t>
            </a:r>
            <a:endParaRPr lang="en-US" sz="1100" b="1" dirty="0"/>
          </a:p>
          <a:p>
            <a:endParaRPr lang="en-US" sz="1400" dirty="0" smtClean="0"/>
          </a:p>
          <a:p>
            <a:r>
              <a:rPr lang="en-US" sz="1400" dirty="0" smtClean="0"/>
              <a:t>Pictures below show how our fairing attaches to the Memphis Shade brackets.</a:t>
            </a:r>
            <a:r>
              <a:rPr lang="en-US" sz="1200" dirty="0" smtClean="0"/>
              <a:t>       </a:t>
            </a:r>
            <a:r>
              <a:rPr lang="en-US" sz="1200" b="1" u="sng" dirty="0" smtClean="0"/>
              <a:t>Top Clamp: MEM 9955  42-50 mm</a:t>
            </a:r>
          </a:p>
          <a:p>
            <a:r>
              <a:rPr lang="en-US" sz="1400" dirty="0" smtClean="0"/>
              <a:t>           1 ¼” in               1”in   </a:t>
            </a:r>
            <a:r>
              <a:rPr lang="en-US" sz="1200" b="1" u="sng" dirty="0" smtClean="0"/>
              <a:t>Bottom Clamp: MEM 995448-55 mm</a:t>
            </a:r>
          </a:p>
          <a:p>
            <a:endParaRPr lang="en-US" sz="1400" dirty="0" smtClean="0"/>
          </a:p>
          <a:p>
            <a:endParaRPr lang="en-US" sz="1400" dirty="0" smtClean="0"/>
          </a:p>
          <a:p>
            <a:r>
              <a:rPr lang="en-US" sz="1400" dirty="0" smtClean="0"/>
              <a:t> </a:t>
            </a:r>
          </a:p>
        </p:txBody>
      </p:sp>
      <p:pic>
        <p:nvPicPr>
          <p:cNvPr id="8" name="Picture 7" descr="m109 - spartec plastic 045.JPG"/>
          <p:cNvPicPr>
            <a:picLocks noChangeAspect="1"/>
          </p:cNvPicPr>
          <p:nvPr/>
        </p:nvPicPr>
        <p:blipFill>
          <a:blip r:embed="rId4" cstate="print"/>
          <a:stretch>
            <a:fillRect/>
          </a:stretch>
        </p:blipFill>
        <p:spPr>
          <a:xfrm>
            <a:off x="4572000" y="2971800"/>
            <a:ext cx="1676400" cy="1447800"/>
          </a:xfrm>
          <a:prstGeom prst="rect">
            <a:avLst/>
          </a:prstGeom>
        </p:spPr>
      </p:pic>
      <p:pic>
        <p:nvPicPr>
          <p:cNvPr id="13" name="Picture 12" descr="m109 - spartec plastic 086.JPG"/>
          <p:cNvPicPr>
            <a:picLocks noChangeAspect="1"/>
          </p:cNvPicPr>
          <p:nvPr/>
        </p:nvPicPr>
        <p:blipFill>
          <a:blip r:embed="rId5" cstate="print"/>
          <a:stretch>
            <a:fillRect/>
          </a:stretch>
        </p:blipFill>
        <p:spPr>
          <a:xfrm>
            <a:off x="304800" y="7010400"/>
            <a:ext cx="1828800" cy="1504950"/>
          </a:xfrm>
          <a:prstGeom prst="rect">
            <a:avLst/>
          </a:prstGeom>
        </p:spPr>
      </p:pic>
      <p:pic>
        <p:nvPicPr>
          <p:cNvPr id="14" name="Picture 13" descr="m109 - spartec plastic 088.JPG"/>
          <p:cNvPicPr>
            <a:picLocks noChangeAspect="1"/>
          </p:cNvPicPr>
          <p:nvPr/>
        </p:nvPicPr>
        <p:blipFill>
          <a:blip r:embed="rId6" cstate="print"/>
          <a:stretch>
            <a:fillRect/>
          </a:stretch>
        </p:blipFill>
        <p:spPr>
          <a:xfrm>
            <a:off x="2362200" y="7010400"/>
            <a:ext cx="1524000" cy="1581150"/>
          </a:xfrm>
          <a:prstGeom prst="rect">
            <a:avLst/>
          </a:prstGeom>
        </p:spPr>
      </p:pic>
      <p:pic>
        <p:nvPicPr>
          <p:cNvPr id="15" name="Picture 14" descr="m109 - spartec plastic 090.JPG"/>
          <p:cNvPicPr>
            <a:picLocks noChangeAspect="1"/>
          </p:cNvPicPr>
          <p:nvPr/>
        </p:nvPicPr>
        <p:blipFill>
          <a:blip r:embed="rId7" cstate="print"/>
          <a:stretch>
            <a:fillRect/>
          </a:stretch>
        </p:blipFill>
        <p:spPr>
          <a:xfrm>
            <a:off x="4038600" y="7010400"/>
            <a:ext cx="1600200" cy="1504950"/>
          </a:xfrm>
          <a:prstGeom prst="rect">
            <a:avLst/>
          </a:prstGeom>
        </p:spPr>
      </p:pic>
      <p:pic>
        <p:nvPicPr>
          <p:cNvPr id="18" name="Picture 17" descr="m109 - spartec plastic 091.JPG"/>
          <p:cNvPicPr>
            <a:picLocks noChangeAspect="1"/>
          </p:cNvPicPr>
          <p:nvPr/>
        </p:nvPicPr>
        <p:blipFill>
          <a:blip r:embed="rId8" cstate="print"/>
          <a:stretch>
            <a:fillRect/>
          </a:stretch>
        </p:blipFill>
        <p:spPr>
          <a:xfrm>
            <a:off x="4572000" y="4800600"/>
            <a:ext cx="1676400" cy="1905000"/>
          </a:xfrm>
          <a:prstGeom prst="rect">
            <a:avLst/>
          </a:prstGeom>
        </p:spPr>
      </p:pic>
      <p:sp>
        <p:nvSpPr>
          <p:cNvPr id="19" name="Rounded Rectangle 18"/>
          <p:cNvSpPr/>
          <p:nvPr/>
        </p:nvSpPr>
        <p:spPr>
          <a:xfrm>
            <a:off x="6248400" y="1495455"/>
            <a:ext cx="381000"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20" name="Rounded Rectangle 19"/>
          <p:cNvSpPr/>
          <p:nvPr/>
        </p:nvSpPr>
        <p:spPr>
          <a:xfrm>
            <a:off x="6248400" y="3048000"/>
            <a:ext cx="381000"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21" name="Rounded Rectangle 20"/>
          <p:cNvSpPr/>
          <p:nvPr/>
        </p:nvSpPr>
        <p:spPr>
          <a:xfrm>
            <a:off x="6248400" y="4800600"/>
            <a:ext cx="381000"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cxnSp>
        <p:nvCxnSpPr>
          <p:cNvPr id="22" name="Straight Arrow Connector 21"/>
          <p:cNvCxnSpPr/>
          <p:nvPr/>
        </p:nvCxnSpPr>
        <p:spPr>
          <a:xfrm flipH="1">
            <a:off x="914400" y="6629400"/>
            <a:ext cx="2286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H="1">
            <a:off x="1295400" y="6705600"/>
            <a:ext cx="762000"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228600" y="762000"/>
            <a:ext cx="6324600" cy="707886"/>
          </a:xfrm>
          <a:prstGeom prst="rect">
            <a:avLst/>
          </a:prstGeom>
        </p:spPr>
        <p:txBody>
          <a:bodyPr wrap="square">
            <a:spAutoFit/>
          </a:bodyPr>
          <a:lstStyle/>
          <a:p>
            <a:r>
              <a:rPr lang="en-US" dirty="0" smtClean="0"/>
              <a:t> </a:t>
            </a:r>
            <a:r>
              <a:rPr lang="en-US" sz="1100" dirty="0" smtClean="0"/>
              <a:t>Take everything out of the box to make sure that you have everything you will need.  To Pre-fit the fairing, use 6 black 8 x ¾” screws to attach the fairing to the brackets .  Use one on each side along with one on the top and one on bottom. </a:t>
            </a:r>
            <a:endParaRPr lang="en-US" sz="1100" dirty="0"/>
          </a:p>
        </p:txBody>
      </p:sp>
    </p:spTree>
    <p:extLst>
      <p:ext uri="{BB962C8B-B14F-4D97-AF65-F5344CB8AC3E}">
        <p14:creationId xmlns:p14="http://schemas.microsoft.com/office/powerpoint/2010/main" val="3642890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624416"/>
          </a:xfrm>
        </p:spPr>
        <p:txBody>
          <a:bodyPr>
            <a:normAutofit/>
          </a:bodyPr>
          <a:lstStyle/>
          <a:p>
            <a:r>
              <a:rPr lang="en-US" sz="2800" b="1" i="1" dirty="0" smtClean="0"/>
              <a:t>Pre-Fit Fairing Before Paint</a:t>
            </a:r>
            <a:endParaRPr lang="en-US" sz="2800" dirty="0"/>
          </a:p>
        </p:txBody>
      </p:sp>
      <p:sp>
        <p:nvSpPr>
          <p:cNvPr id="3" name="Text Placeholder 2"/>
          <p:cNvSpPr>
            <a:spLocks noGrp="1"/>
          </p:cNvSpPr>
          <p:nvPr>
            <p:ph type="body" idx="1"/>
          </p:nvPr>
        </p:nvSpPr>
        <p:spPr>
          <a:xfrm>
            <a:off x="76200" y="914401"/>
            <a:ext cx="6629400" cy="609599"/>
          </a:xfrm>
        </p:spPr>
        <p:txBody>
          <a:bodyPr>
            <a:noAutofit/>
          </a:bodyPr>
          <a:lstStyle/>
          <a:p>
            <a:r>
              <a:rPr lang="en-US" sz="1000" b="0" dirty="0" smtClean="0"/>
              <a:t>Take everything out of the box to make sure that you have everything you will need.  To Pre-fit the fairing, use 6 black 8 x ¾” screws (included for later use to attach the  access panel) to attach the fairing to the brackets .  Use one on each side along with one on the top and one on bottom. </a:t>
            </a:r>
            <a:endParaRPr lang="en-US" sz="1000" b="0" dirty="0"/>
          </a:p>
        </p:txBody>
      </p:sp>
      <p:sp>
        <p:nvSpPr>
          <p:cNvPr id="4" name="Content Placeholder 3"/>
          <p:cNvSpPr>
            <a:spLocks noGrp="1"/>
          </p:cNvSpPr>
          <p:nvPr>
            <p:ph sz="half" idx="2"/>
          </p:nvPr>
        </p:nvSpPr>
        <p:spPr>
          <a:xfrm>
            <a:off x="342900" y="8382000"/>
            <a:ext cx="6134100" cy="533400"/>
          </a:xfrm>
        </p:spPr>
        <p:txBody>
          <a:bodyPr>
            <a:normAutofit/>
          </a:bodyPr>
          <a:lstStyle/>
          <a:p>
            <a:pPr algn="ctr">
              <a:buNone/>
            </a:pPr>
            <a:r>
              <a:rPr lang="en-US" sz="1100" b="1" dirty="0" smtClean="0"/>
              <a:t>If You Have Any Questions  Please Contact  WOC Sales Team At 620-795-4421 </a:t>
            </a:r>
          </a:p>
          <a:p>
            <a:pPr algn="ctr">
              <a:buNone/>
            </a:pPr>
            <a:r>
              <a:rPr lang="en-US" sz="1100" b="1" dirty="0" smtClean="0"/>
              <a:t>Or Email us at </a:t>
            </a:r>
            <a:r>
              <a:rPr lang="en-US" sz="1100" b="1" dirty="0" smtClean="0">
                <a:hlinkClick r:id="rId2"/>
              </a:rPr>
              <a:t>sales@wideopencustom.com</a:t>
            </a:r>
            <a:r>
              <a:rPr lang="en-US" sz="1100" b="1" dirty="0" smtClean="0"/>
              <a:t> </a:t>
            </a:r>
          </a:p>
          <a:p>
            <a:endParaRPr lang="en-US" sz="1100" dirty="0"/>
          </a:p>
        </p:txBody>
      </p:sp>
      <p:sp>
        <p:nvSpPr>
          <p:cNvPr id="5" name="Text Placeholder 4"/>
          <p:cNvSpPr>
            <a:spLocks noGrp="1"/>
          </p:cNvSpPr>
          <p:nvPr>
            <p:ph type="body" sz="quarter" idx="3"/>
          </p:nvPr>
        </p:nvSpPr>
        <p:spPr>
          <a:xfrm>
            <a:off x="152400" y="1447800"/>
            <a:ext cx="6629400" cy="629194"/>
          </a:xfrm>
        </p:spPr>
        <p:txBody>
          <a:bodyPr>
            <a:normAutofit fontScale="92500"/>
          </a:bodyPr>
          <a:lstStyle/>
          <a:p>
            <a:pPr algn="ctr"/>
            <a:r>
              <a:rPr lang="en-US" sz="2000" i="1" dirty="0" smtClean="0"/>
              <a:t>Fairing Instructions for Suzuki C50, C90, C109R, Intruder 1500 LC</a:t>
            </a:r>
            <a:endParaRPr lang="en-US" sz="2000" dirty="0"/>
          </a:p>
        </p:txBody>
      </p:sp>
      <p:sp>
        <p:nvSpPr>
          <p:cNvPr id="6" name="Content Placeholder 5"/>
          <p:cNvSpPr>
            <a:spLocks noGrp="1"/>
          </p:cNvSpPr>
          <p:nvPr>
            <p:ph sz="quarter" idx="4"/>
          </p:nvPr>
        </p:nvSpPr>
        <p:spPr>
          <a:xfrm>
            <a:off x="0" y="2209800"/>
            <a:ext cx="4786452" cy="3730252"/>
          </a:xfrm>
        </p:spPr>
        <p:txBody>
          <a:bodyPr wrap="square" lIns="0" tIns="0" rIns="0" bIns="0">
            <a:spAutoFit/>
          </a:bodyPr>
          <a:lstStyle/>
          <a:p>
            <a:pPr>
              <a:buNone/>
            </a:pPr>
            <a:r>
              <a:rPr lang="en-US" sz="1200" dirty="0" smtClean="0"/>
              <a:t>The </a:t>
            </a:r>
            <a:r>
              <a:rPr lang="en-US" sz="1200" b="1" dirty="0" smtClean="0"/>
              <a:t>Suzuki</a:t>
            </a:r>
            <a:r>
              <a:rPr lang="en-US" sz="1200" dirty="0" smtClean="0"/>
              <a:t> is a bolt-on style fairing in the same manner as the factory windshield. The fairing is not a quick detach as seen in the picture to the right.</a:t>
            </a:r>
          </a:p>
          <a:p>
            <a:pPr>
              <a:buNone/>
            </a:pPr>
            <a:endParaRPr lang="en-US" sz="1200" b="1" dirty="0"/>
          </a:p>
          <a:p>
            <a:pPr>
              <a:buNone/>
            </a:pPr>
            <a:r>
              <a:rPr lang="en-US" sz="1200" b="1" dirty="0" smtClean="0"/>
              <a:t>Suzuki C-50 </a:t>
            </a:r>
            <a:r>
              <a:rPr lang="en-US" sz="1200" dirty="0" smtClean="0"/>
              <a:t>fairing bolts onto the factory windshield bracket.  </a:t>
            </a:r>
          </a:p>
          <a:p>
            <a:pPr>
              <a:buNone/>
            </a:pPr>
            <a:endParaRPr lang="en-US" sz="600" b="1" u="sng" dirty="0" smtClean="0"/>
          </a:p>
          <a:p>
            <a:pPr>
              <a:buNone/>
            </a:pPr>
            <a:r>
              <a:rPr lang="en-US" sz="1200" b="1" u="sng" dirty="0" smtClean="0"/>
              <a:t>Note:  </a:t>
            </a:r>
            <a:r>
              <a:rPr lang="en-US" sz="1200" dirty="0" smtClean="0"/>
              <a:t>If the factory windshield bracket is not previously installed on the bike,                                           it can be purchased at Suzuki dealership Part #: 990A0-70022-006.</a:t>
            </a:r>
          </a:p>
          <a:p>
            <a:pPr>
              <a:buNone/>
            </a:pPr>
            <a:endParaRPr lang="en-US" sz="1200" b="1" dirty="0" smtClean="0"/>
          </a:p>
          <a:p>
            <a:pPr>
              <a:buNone/>
            </a:pPr>
            <a:r>
              <a:rPr lang="en-US" sz="1200" b="1" smtClean="0"/>
              <a:t>Suzuki C-90 &amp; C-109R: </a:t>
            </a:r>
            <a:r>
              <a:rPr lang="en-US" sz="1200" dirty="0" smtClean="0"/>
              <a:t>F</a:t>
            </a:r>
            <a:r>
              <a:rPr lang="en-US" sz="1200" smtClean="0"/>
              <a:t>airing </a:t>
            </a:r>
            <a:r>
              <a:rPr lang="en-US" sz="1200" dirty="0" smtClean="0"/>
              <a:t>bolts onto the factory windshields bracket.</a:t>
            </a:r>
          </a:p>
          <a:p>
            <a:pPr>
              <a:buNone/>
            </a:pPr>
            <a:endParaRPr lang="en-US" sz="600" b="1" u="sng" dirty="0" smtClean="0"/>
          </a:p>
          <a:p>
            <a:pPr>
              <a:buNone/>
            </a:pPr>
            <a:r>
              <a:rPr lang="en-US" sz="1200" b="1" u="sng" dirty="0" smtClean="0"/>
              <a:t>Note</a:t>
            </a:r>
            <a:r>
              <a:rPr lang="en-US" sz="1200" b="1" u="sng" dirty="0"/>
              <a:t>:  </a:t>
            </a:r>
            <a:r>
              <a:rPr lang="en-US" sz="1200" dirty="0"/>
              <a:t>If the factory windshield bracket is not previously installed on the bike, it can be purchased at Suzuki dealership Part </a:t>
            </a:r>
            <a:r>
              <a:rPr lang="en-US" sz="1200" dirty="0" smtClean="0"/>
              <a:t>#:990A0-70015.</a:t>
            </a:r>
          </a:p>
          <a:p>
            <a:pPr>
              <a:buNone/>
            </a:pPr>
            <a:endParaRPr lang="en-US" sz="1200" b="1" dirty="0" smtClean="0"/>
          </a:p>
          <a:p>
            <a:pPr>
              <a:buNone/>
            </a:pPr>
            <a:r>
              <a:rPr lang="en-US" sz="1200" b="1" dirty="0" smtClean="0"/>
              <a:t>Suzuki 1500 Intruder LC </a:t>
            </a:r>
            <a:r>
              <a:rPr lang="en-US" sz="1200" dirty="0" smtClean="0"/>
              <a:t>bolts onto the factory windshield brackets on the side of the forks.  You may need to add a spacer depending on the windshield bracket. </a:t>
            </a:r>
            <a:endParaRPr lang="en-US" sz="1200" dirty="0"/>
          </a:p>
          <a:p>
            <a:pPr>
              <a:buNone/>
            </a:pPr>
            <a:endParaRPr lang="en-US" sz="1200" dirty="0" smtClean="0"/>
          </a:p>
          <a:p>
            <a:pPr>
              <a:buNone/>
            </a:pPr>
            <a:endParaRPr lang="en-US" sz="1200" dirty="0"/>
          </a:p>
        </p:txBody>
      </p:sp>
      <p:pic>
        <p:nvPicPr>
          <p:cNvPr id="5122" name="Picture 2" descr="S:\Wide Open Folder\instruction pictures\c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 y="5957302"/>
            <a:ext cx="2133600" cy="18341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150" y="7772400"/>
            <a:ext cx="2133600" cy="369332"/>
          </a:xfrm>
          <a:prstGeom prst="rect">
            <a:avLst/>
          </a:prstGeom>
          <a:noFill/>
        </p:spPr>
        <p:txBody>
          <a:bodyPr wrap="square" rtlCol="0">
            <a:spAutoFit/>
          </a:bodyPr>
          <a:lstStyle/>
          <a:p>
            <a:pPr algn="ctr"/>
            <a:r>
              <a:rPr lang="en-US" dirty="0" smtClean="0"/>
              <a:t>C50</a:t>
            </a:r>
            <a:endParaRPr lang="en-US" dirty="0"/>
          </a:p>
        </p:txBody>
      </p:sp>
      <p:pic>
        <p:nvPicPr>
          <p:cNvPr id="5123" name="Picture 3" descr="S:\Wide Open Folder\instruction pictures\c 9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180"/>
          <a:stretch/>
        </p:blipFill>
        <p:spPr bwMode="auto">
          <a:xfrm>
            <a:off x="2413000" y="5945602"/>
            <a:ext cx="2235200" cy="18458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33599" y="7772400"/>
            <a:ext cx="2652853" cy="369332"/>
          </a:xfrm>
          <a:prstGeom prst="rect">
            <a:avLst/>
          </a:prstGeom>
          <a:noFill/>
        </p:spPr>
        <p:txBody>
          <a:bodyPr wrap="square" rtlCol="0">
            <a:spAutoFit/>
          </a:bodyPr>
          <a:lstStyle/>
          <a:p>
            <a:pPr algn="ctr"/>
            <a:r>
              <a:rPr lang="en-US" dirty="0" smtClean="0"/>
              <a:t>C90</a:t>
            </a:r>
            <a:endParaRPr lang="en-US" dirty="0"/>
          </a:p>
        </p:txBody>
      </p:sp>
      <p:pic>
        <p:nvPicPr>
          <p:cNvPr id="5124" name="Picture 4" descr="S:\Wide Open Folder\instruction pictures\1500 intrud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948" r="12760"/>
          <a:stretch/>
        </p:blipFill>
        <p:spPr bwMode="auto">
          <a:xfrm>
            <a:off x="4819050" y="5892176"/>
            <a:ext cx="1962750" cy="18802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19050" y="7772400"/>
            <a:ext cx="1962750" cy="369332"/>
          </a:xfrm>
          <a:prstGeom prst="rect">
            <a:avLst/>
          </a:prstGeom>
          <a:noFill/>
        </p:spPr>
        <p:txBody>
          <a:bodyPr wrap="square" rtlCol="0">
            <a:spAutoFit/>
          </a:bodyPr>
          <a:lstStyle/>
          <a:p>
            <a:pPr algn="ctr"/>
            <a:r>
              <a:rPr lang="en-US" dirty="0" smtClean="0"/>
              <a:t>Intruder 1500 LC</a:t>
            </a:r>
            <a:endParaRPr lang="en-US"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9050" y="2362200"/>
            <a:ext cx="1896075" cy="1885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2900" y="152400"/>
            <a:ext cx="6172200" cy="457200"/>
          </a:xfrm>
        </p:spPr>
        <p:txBody>
          <a:bodyPr>
            <a:normAutofit fontScale="90000"/>
          </a:bodyPr>
          <a:lstStyle/>
          <a:p>
            <a:r>
              <a:rPr lang="en-US" sz="2000" b="1" dirty="0" smtClean="0"/>
              <a:t/>
            </a:r>
            <a:br>
              <a:rPr lang="en-US" sz="2000" b="1" dirty="0" smtClean="0"/>
            </a:br>
            <a:r>
              <a:rPr lang="en-US" sz="2000" b="1" dirty="0" smtClean="0"/>
              <a:t>WIDE OPEN CUSTOM PLASTIC, LLC</a:t>
            </a:r>
            <a:r>
              <a:rPr lang="en-US" sz="2000" dirty="0" smtClean="0"/>
              <a:t/>
            </a:r>
            <a:br>
              <a:rPr lang="en-US" sz="2000" dirty="0" smtClean="0"/>
            </a:br>
            <a:r>
              <a:rPr lang="en-US" sz="2000" b="1" dirty="0" smtClean="0"/>
              <a:t>LIMITED WARRANTY &amp; REPLACEMENT AGREEMENT</a:t>
            </a:r>
            <a:r>
              <a:rPr lang="en-US" dirty="0" smtClean="0"/>
              <a:t/>
            </a:r>
            <a:br>
              <a:rPr lang="en-US" dirty="0" smtClean="0"/>
            </a:br>
            <a:endParaRPr lang="en-US" dirty="0"/>
          </a:p>
        </p:txBody>
      </p:sp>
      <p:sp>
        <p:nvSpPr>
          <p:cNvPr id="8" name="Content Placeholder 7"/>
          <p:cNvSpPr>
            <a:spLocks noGrp="1"/>
          </p:cNvSpPr>
          <p:nvPr>
            <p:ph idx="1"/>
          </p:nvPr>
        </p:nvSpPr>
        <p:spPr>
          <a:xfrm>
            <a:off x="0" y="609600"/>
            <a:ext cx="6858000" cy="8534400"/>
          </a:xfrm>
        </p:spPr>
        <p:txBody>
          <a:bodyPr>
            <a:normAutofit lnSpcReduction="10000"/>
          </a:bodyPr>
          <a:lstStyle/>
          <a:p>
            <a:pPr marL="0" indent="0">
              <a:buNone/>
            </a:pPr>
            <a:r>
              <a:rPr lang="en-US" sz="1000" b="1" dirty="0"/>
              <a:t>Shipping Damage:                                                                                                                                                                       </a:t>
            </a:r>
            <a:endParaRPr lang="en-US" sz="1000" b="1" dirty="0" smtClean="0"/>
          </a:p>
          <a:p>
            <a:pPr marL="0" indent="0">
              <a:buNone/>
            </a:pPr>
            <a:r>
              <a:rPr lang="en-US" sz="1000" b="1" dirty="0" smtClean="0"/>
              <a:t> </a:t>
            </a:r>
            <a:r>
              <a:rPr lang="en-US" sz="1000" dirty="0" smtClean="0"/>
              <a:t>Fairings are insured during shipping.  </a:t>
            </a:r>
            <a:r>
              <a:rPr lang="en-US" sz="1000" dirty="0"/>
              <a:t>Please notify us immediately of any shipping damage and we will work with our shipper to arrange for return and replacement of the damaged part as quickly as possible and at no charge to you.</a:t>
            </a:r>
          </a:p>
          <a:p>
            <a:pPr marL="0" indent="0">
              <a:buNone/>
            </a:pPr>
            <a:endParaRPr lang="en-US" sz="500" dirty="0" smtClean="0"/>
          </a:p>
          <a:p>
            <a:pPr marL="0" indent="0">
              <a:buNone/>
            </a:pPr>
            <a:r>
              <a:rPr lang="en-US" sz="1000" b="1" dirty="0" smtClean="0"/>
              <a:t>One </a:t>
            </a:r>
            <a:r>
              <a:rPr lang="en-US" sz="1000" b="1" dirty="0"/>
              <a:t>Year Limited Warranty</a:t>
            </a:r>
            <a:r>
              <a:rPr lang="en-US" sz="1000" dirty="0"/>
              <a:t>:</a:t>
            </a:r>
          </a:p>
          <a:p>
            <a:pPr marL="0" indent="0">
              <a:buNone/>
            </a:pPr>
            <a:r>
              <a:rPr lang="en-US" sz="1000" dirty="0"/>
              <a:t> All Wide Open Custom Plastic parts come with a one-year limited warranty on manufacturer defects from the date of purchase.  Wide Open Custom Plastic warrants that every product meets our design and production specifications.  For warranted repairs, the buyer is responsible for shipping charges to the manufacturer.  If upon inspection, it is determined that there is a manufacturer defect, Wide Open Custom Plastic will cover all repairs or replacement of product if necessary. Customizations done after purchase are not covered by this warranty.  For example, if there was a defect in an outer fairing shell which has been customized with paint and graphics, this warranty would cover replacement of the fairing shell but would not cover painting cost for a new fairing shell. </a:t>
            </a:r>
          </a:p>
          <a:p>
            <a:pPr marL="0" indent="0">
              <a:buNone/>
            </a:pPr>
            <a:endParaRPr lang="en-US" sz="500" dirty="0" smtClean="0"/>
          </a:p>
          <a:p>
            <a:pPr marL="0" indent="0">
              <a:buNone/>
            </a:pPr>
            <a:r>
              <a:rPr lang="en-US" sz="1000" dirty="0" smtClean="0"/>
              <a:t>This </a:t>
            </a:r>
            <a:r>
              <a:rPr lang="en-US" sz="1000" dirty="0"/>
              <a:t>warranty covers the replacement or repair of the product, </a:t>
            </a:r>
            <a:r>
              <a:rPr lang="en-US" sz="1000" dirty="0" smtClean="0"/>
              <a:t>at </a:t>
            </a:r>
            <a:r>
              <a:rPr lang="en-US" sz="1000" dirty="0"/>
              <a:t>our sole discretions based on cost, availability, and the date of purchase.  We may, </a:t>
            </a:r>
            <a:r>
              <a:rPr lang="en-US" sz="1000" dirty="0" smtClean="0"/>
              <a:t>upon </a:t>
            </a:r>
            <a:r>
              <a:rPr lang="en-US" sz="1000" dirty="0"/>
              <a:t>our discretion, reimburse for repair cost (upon receipt of appropriate supporting documentation) or require the product be shipped to us for repair or replacement. This warranty covers use of the product under normal operating conditions, does not include any use of the product that falls outside of the designed and intended use and does not cover misuse, abuse or normal wear and tear of the product.</a:t>
            </a:r>
          </a:p>
          <a:p>
            <a:pPr marL="0" indent="0">
              <a:buNone/>
            </a:pPr>
            <a:endParaRPr lang="en-US" sz="500" dirty="0" smtClean="0"/>
          </a:p>
          <a:p>
            <a:pPr marL="0" indent="0">
              <a:buNone/>
            </a:pPr>
            <a:r>
              <a:rPr lang="en-US" sz="1000" dirty="0" smtClean="0"/>
              <a:t>This </a:t>
            </a:r>
            <a:r>
              <a:rPr lang="en-US" sz="1000" dirty="0"/>
              <a:t>warranty does not apply to any stereo receiver or speakers included with the fairing product.  Such products are covered by the warranties as </a:t>
            </a:r>
            <a:r>
              <a:rPr lang="en-US" sz="1000" dirty="0" smtClean="0"/>
              <a:t>shown </a:t>
            </a:r>
            <a:r>
              <a:rPr lang="en-US" sz="1000" dirty="0"/>
              <a:t>below.</a:t>
            </a:r>
          </a:p>
          <a:p>
            <a:pPr marL="0" indent="0">
              <a:buNone/>
            </a:pPr>
            <a:r>
              <a:rPr lang="en-US" sz="1000" b="1" dirty="0"/>
              <a:t> </a:t>
            </a:r>
            <a:endParaRPr lang="en-US" sz="800" dirty="0" smtClean="0"/>
          </a:p>
          <a:p>
            <a:pPr marL="0" indent="0">
              <a:buNone/>
            </a:pPr>
            <a:r>
              <a:rPr lang="en-US" sz="1000" b="1" dirty="0" smtClean="0"/>
              <a:t>30 </a:t>
            </a:r>
            <a:r>
              <a:rPr lang="en-US" sz="1000" b="1" dirty="0"/>
              <a:t>Day Satisfaction Guarantee</a:t>
            </a:r>
            <a:r>
              <a:rPr lang="en-US" sz="1000" dirty="0"/>
              <a:t>: </a:t>
            </a:r>
          </a:p>
          <a:p>
            <a:pPr marL="0" indent="0">
              <a:buNone/>
            </a:pPr>
            <a:r>
              <a:rPr lang="en-US" sz="1000" dirty="0"/>
              <a:t>Products are only eligible for return </a:t>
            </a:r>
            <a:r>
              <a:rPr lang="en-US" sz="1000" b="1" dirty="0"/>
              <a:t>within 30 days</a:t>
            </a:r>
            <a:r>
              <a:rPr lang="en-US" sz="1000" dirty="0"/>
              <a:t> of delivery date for a refund of the purchase price paid, less shipping and handling, and will be subject to a </a:t>
            </a:r>
            <a:r>
              <a:rPr lang="en-US" sz="1000" b="1" dirty="0"/>
              <a:t>20% restock fees</a:t>
            </a:r>
            <a:r>
              <a:rPr lang="en-US" sz="1000" dirty="0"/>
              <a:t> with a copy of the original invoice.  The product must be undamaged and in new conditions and must be accompanied by a copy of the original sales receipt. </a:t>
            </a:r>
            <a:r>
              <a:rPr lang="en-US" sz="1000" dirty="0" smtClean="0"/>
              <a:t>The customer </a:t>
            </a:r>
            <a:r>
              <a:rPr lang="en-US" sz="1000" dirty="0"/>
              <a:t>must contact us directly, before attempting to return the product.  Products must be returned to us in their original or equivalent packing.  </a:t>
            </a:r>
            <a:r>
              <a:rPr lang="en-US" sz="1000" dirty="0" smtClean="0"/>
              <a:t>The customer </a:t>
            </a:r>
            <a:r>
              <a:rPr lang="en-US" sz="1000" dirty="0"/>
              <a:t>will be responsible for the cost of shipping the return product and for ensuring that it arrived undamaged.  We recommend shipping insurance through the carrier utilized. Fairings that have been painted and/or modified during installation or for any other reason or damaged prior to or during shipping cannot be accepted for return.  Please take particular care in handling windshields when packing them for return to avoid scratches.</a:t>
            </a:r>
          </a:p>
          <a:p>
            <a:pPr marL="0" indent="0">
              <a:buNone/>
            </a:pPr>
            <a:r>
              <a:rPr lang="en-US" sz="1000" dirty="0"/>
              <a:t> </a:t>
            </a:r>
          </a:p>
          <a:p>
            <a:pPr marL="0" indent="0">
              <a:buNone/>
            </a:pPr>
            <a:r>
              <a:rPr lang="en-US" sz="1000" dirty="0"/>
              <a:t>The restocking fee is to cover inspection, to ensure the product was returned undamaged and in a sellable condition. We cannot accept returns of customer-painted pieces.  Windshields cannot be exchanged or returned if the protective coating has been removed.</a:t>
            </a:r>
            <a:r>
              <a:rPr lang="en-US" sz="1000" b="1" dirty="0"/>
              <a:t> </a:t>
            </a:r>
            <a:endParaRPr lang="en-US" sz="1000" dirty="0"/>
          </a:p>
          <a:p>
            <a:pPr marL="0" indent="0">
              <a:buNone/>
            </a:pPr>
            <a:r>
              <a:rPr lang="en-US" sz="1000" b="1" dirty="0"/>
              <a:t> </a:t>
            </a:r>
            <a:endParaRPr lang="en-US" sz="1000" dirty="0"/>
          </a:p>
          <a:p>
            <a:pPr marL="0" indent="0">
              <a:buNone/>
            </a:pPr>
            <a:r>
              <a:rPr lang="en-US" sz="1000" b="1" dirty="0"/>
              <a:t>Stereo Equipment and Speakers</a:t>
            </a:r>
            <a:r>
              <a:rPr lang="en-US" sz="1000" dirty="0"/>
              <a:t>: </a:t>
            </a:r>
          </a:p>
          <a:p>
            <a:pPr marL="0" indent="0">
              <a:buNone/>
            </a:pPr>
            <a:r>
              <a:rPr lang="en-US" sz="1000" dirty="0"/>
              <a:t>Wide Open Custom Plastic does not manufacture stereo equipment or speakers.  Warranties on any such products purchased through Wide Open Custom Plastic shall be limited to </a:t>
            </a:r>
            <a:r>
              <a:rPr lang="en-US" sz="1000" b="1" dirty="0"/>
              <a:t>6 </a:t>
            </a:r>
            <a:r>
              <a:rPr lang="en-US" sz="1000" b="1" dirty="0" smtClean="0"/>
              <a:t>months from the date of shipping</a:t>
            </a:r>
            <a:r>
              <a:rPr lang="en-US" sz="1000" dirty="0" smtClean="0"/>
              <a:t>. </a:t>
            </a:r>
            <a:r>
              <a:rPr lang="en-US" sz="1000" dirty="0"/>
              <a:t>Upon returning or exchanging the stereo equipment and/or speakers, merchandise must be in original packaging.  The stereo systems used are designed for automotive and marine use; therefore, the CD player will skip on occasion due to different suspension characteristics of the motorcycle, tires installed on the bike, the road </a:t>
            </a:r>
            <a:r>
              <a:rPr lang="en-US" sz="1000" dirty="0" smtClean="0"/>
              <a:t>conditions, </a:t>
            </a:r>
            <a:r>
              <a:rPr lang="en-US" sz="1000" dirty="0"/>
              <a:t>a rubber-mounted motor on Road Kings, or the angle of the fairing installed on your bike.  </a:t>
            </a:r>
          </a:p>
          <a:p>
            <a:pPr marL="0" indent="0">
              <a:buNone/>
            </a:pPr>
            <a:r>
              <a:rPr lang="en-US" sz="1000" b="1" dirty="0"/>
              <a:t> </a:t>
            </a:r>
            <a:endParaRPr lang="en-US" sz="1000" b="1" dirty="0" smtClean="0"/>
          </a:p>
          <a:p>
            <a:pPr marL="0" indent="0">
              <a:buNone/>
            </a:pPr>
            <a:r>
              <a:rPr lang="en-US" sz="1000" dirty="0" smtClean="0"/>
              <a:t>This </a:t>
            </a:r>
            <a:r>
              <a:rPr lang="en-US" sz="1000" dirty="0"/>
              <a:t>warranty sets forth Wide Open Custom’s entire warranty for its fairing products. Wide Open Custom makes no other warranty, expressed or implied, including no implied warranties of merchantability or fitness for a particular purpose, and in no instance will Wide Open Custom be responsible for indirect, consequential, or incidental damages allegedly caused by its fairing products.  This is Wide Open Custom’s complete warranty, and may only be changed by Wide Open Custom’s written agreement.</a:t>
            </a:r>
          </a:p>
          <a:p>
            <a:pPr marL="0" indent="0">
              <a:buNone/>
            </a:pPr>
            <a:r>
              <a:rPr lang="en-US" sz="1000" dirty="0"/>
              <a:t> </a:t>
            </a:r>
          </a:p>
          <a:p>
            <a:pPr marL="0" indent="0">
              <a:buNone/>
            </a:pPr>
            <a:r>
              <a:rPr lang="en-US" sz="1000" dirty="0" smtClean="0"/>
              <a:t>The customers must contact </a:t>
            </a:r>
            <a:r>
              <a:rPr lang="en-US" sz="1000" dirty="0"/>
              <a:t>the sales team to determine </a:t>
            </a:r>
            <a:r>
              <a:rPr lang="en-US" sz="1000" dirty="0" smtClean="0"/>
              <a:t>whether a </a:t>
            </a:r>
            <a:r>
              <a:rPr lang="en-US" sz="1000" dirty="0"/>
              <a:t>product is in fact covered by the foregoing warranty before shipping it to us for repair or replacement. Contact us </a:t>
            </a:r>
            <a:r>
              <a:rPr lang="en-US" sz="1000" dirty="0" smtClean="0"/>
              <a:t>at 1-620-795-4421 </a:t>
            </a:r>
            <a:r>
              <a:rPr lang="en-US" sz="1000" dirty="0"/>
              <a:t>(</a:t>
            </a:r>
            <a:r>
              <a:rPr lang="en-US" sz="1000" dirty="0" smtClean="0"/>
              <a:t>Mon. </a:t>
            </a:r>
            <a:r>
              <a:rPr lang="en-US" sz="1000" smtClean="0"/>
              <a:t>- Fri. </a:t>
            </a:r>
            <a:r>
              <a:rPr lang="en-US" sz="1000" dirty="0"/>
              <a:t>8:00 a.m.-5:00 p.m. CST)</a:t>
            </a:r>
          </a:p>
          <a:p>
            <a:pPr marL="0" indent="0" algn="just">
              <a:buNone/>
            </a:pPr>
            <a:endParaRPr lang="en-US" sz="800" dirty="0" smtClean="0"/>
          </a:p>
          <a:p>
            <a:pPr marL="0" indent="0" algn="just">
              <a:buNone/>
            </a:pPr>
            <a:endParaRPr lang="en-US" sz="800" dirty="0"/>
          </a:p>
          <a:p>
            <a:pPr marL="0" indent="0" algn="ctr">
              <a:buNone/>
            </a:pPr>
            <a:r>
              <a:rPr lang="en-US" sz="1400" b="1" dirty="0" smtClean="0"/>
              <a:t>SHIPPED: _____________________________________________</a:t>
            </a:r>
          </a:p>
          <a:p>
            <a:pPr algn="just">
              <a:buNone/>
            </a:pPr>
            <a:r>
              <a:rPr lang="en-US" sz="1100"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172200" cy="548216"/>
          </a:xfrm>
        </p:spPr>
        <p:txBody>
          <a:bodyPr>
            <a:normAutofit/>
          </a:bodyPr>
          <a:lstStyle/>
          <a:p>
            <a:r>
              <a:rPr lang="en-US" sz="2800" b="1" i="1" dirty="0" smtClean="0"/>
              <a:t>Pre-Fit Fairing Before Painting</a:t>
            </a:r>
            <a:endParaRPr lang="en-US" sz="2800" dirty="0"/>
          </a:p>
        </p:txBody>
      </p:sp>
      <p:sp>
        <p:nvSpPr>
          <p:cNvPr id="3" name="Text Placeholder 2"/>
          <p:cNvSpPr>
            <a:spLocks noGrp="1"/>
          </p:cNvSpPr>
          <p:nvPr>
            <p:ph type="body" idx="1"/>
          </p:nvPr>
        </p:nvSpPr>
        <p:spPr>
          <a:xfrm>
            <a:off x="400050" y="457201"/>
            <a:ext cx="6134100" cy="761999"/>
          </a:xfrm>
        </p:spPr>
        <p:txBody>
          <a:bodyPr>
            <a:noAutofit/>
          </a:bodyPr>
          <a:lstStyle/>
          <a:p>
            <a:r>
              <a:rPr lang="en-US" sz="1000" b="0" dirty="0" smtClean="0"/>
              <a:t> Take everything out of the box to make sure that you have everything you will need.  To Pre-fit the fairing, use 6 black 8 x ¾” screws (included for later use to attach the  access panel) to attach the fairing to the brackets .  Use one on each side along with one on the top and one on bottom. </a:t>
            </a:r>
            <a:endParaRPr lang="en-US" sz="1000" b="0" dirty="0"/>
          </a:p>
        </p:txBody>
      </p:sp>
      <p:sp>
        <p:nvSpPr>
          <p:cNvPr id="4" name="Content Placeholder 3"/>
          <p:cNvSpPr>
            <a:spLocks noGrp="1"/>
          </p:cNvSpPr>
          <p:nvPr>
            <p:ph sz="half" idx="2"/>
          </p:nvPr>
        </p:nvSpPr>
        <p:spPr>
          <a:xfrm>
            <a:off x="152400" y="1295400"/>
            <a:ext cx="6553200" cy="838199"/>
          </a:xfrm>
        </p:spPr>
        <p:txBody>
          <a:bodyPr>
            <a:normAutofit fontScale="77500" lnSpcReduction="20000"/>
          </a:bodyPr>
          <a:lstStyle/>
          <a:p>
            <a:pPr algn="ctr">
              <a:buNone/>
            </a:pPr>
            <a:r>
              <a:rPr lang="en-US" sz="2200" b="1" i="1" dirty="0" smtClean="0"/>
              <a:t>Fairing Instructions for Kawasaki</a:t>
            </a:r>
          </a:p>
          <a:p>
            <a:pPr algn="ctr">
              <a:buNone/>
            </a:pPr>
            <a:r>
              <a:rPr lang="en-US" sz="2200" b="1" i="1" dirty="0" smtClean="0"/>
              <a:t> Nomad 1500,1600, 1700, Vulcan 900, and VN2000 Classic</a:t>
            </a:r>
            <a:r>
              <a:rPr lang="en-US" i="1" dirty="0" smtClean="0"/>
              <a:t>	</a:t>
            </a:r>
            <a:endParaRPr lang="en-US" dirty="0"/>
          </a:p>
        </p:txBody>
      </p:sp>
      <p:sp>
        <p:nvSpPr>
          <p:cNvPr id="5" name="Text Placeholder 4"/>
          <p:cNvSpPr>
            <a:spLocks noGrp="1"/>
          </p:cNvSpPr>
          <p:nvPr>
            <p:ph type="body" sz="quarter" idx="3"/>
          </p:nvPr>
        </p:nvSpPr>
        <p:spPr>
          <a:xfrm>
            <a:off x="457200" y="8763001"/>
            <a:ext cx="5791200" cy="457199"/>
          </a:xfrm>
        </p:spPr>
        <p:txBody>
          <a:bodyPr>
            <a:normAutofit fontScale="25000" lnSpcReduction="20000"/>
          </a:bodyPr>
          <a:lstStyle/>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endParaRPr lang="en-US" sz="1100" dirty="0" smtClean="0"/>
          </a:p>
          <a:p>
            <a:pPr algn="ctr"/>
            <a:r>
              <a:rPr lang="en-US" sz="4400" dirty="0" smtClean="0"/>
              <a:t>If</a:t>
            </a:r>
            <a:r>
              <a:rPr lang="en-US" sz="4400" b="0" dirty="0" smtClean="0"/>
              <a:t> </a:t>
            </a:r>
            <a:r>
              <a:rPr lang="en-US" sz="4400" dirty="0" smtClean="0"/>
              <a:t>You Have Any Questions  Please Contact  WOC Sales Team At 620-795-4421 </a:t>
            </a:r>
          </a:p>
          <a:p>
            <a:pPr algn="ctr"/>
            <a:r>
              <a:rPr lang="en-US" sz="4400" dirty="0" smtClean="0"/>
              <a:t>Or Email us at </a:t>
            </a:r>
            <a:r>
              <a:rPr lang="en-US" sz="4400" dirty="0" smtClean="0">
                <a:hlinkClick r:id="rId2"/>
              </a:rPr>
              <a:t>sales@wideopencustom.com</a:t>
            </a:r>
            <a:r>
              <a:rPr lang="en-US" sz="4400" dirty="0" smtClean="0"/>
              <a:t> </a:t>
            </a:r>
          </a:p>
          <a:p>
            <a:endParaRPr lang="en-US" dirty="0"/>
          </a:p>
        </p:txBody>
      </p:sp>
      <p:sp>
        <p:nvSpPr>
          <p:cNvPr id="6" name="Content Placeholder 5"/>
          <p:cNvSpPr>
            <a:spLocks noGrp="1"/>
          </p:cNvSpPr>
          <p:nvPr>
            <p:ph sz="quarter" idx="4"/>
          </p:nvPr>
        </p:nvSpPr>
        <p:spPr>
          <a:xfrm>
            <a:off x="76201" y="2057400"/>
            <a:ext cx="6426200" cy="4267200"/>
          </a:xfrm>
        </p:spPr>
        <p:txBody>
          <a:bodyPr>
            <a:normAutofit lnSpcReduction="10000"/>
          </a:bodyPr>
          <a:lstStyle/>
          <a:p>
            <a:pPr>
              <a:buNone/>
            </a:pPr>
            <a:r>
              <a:rPr lang="en-US" sz="1400" dirty="0" smtClean="0"/>
              <a:t>. </a:t>
            </a:r>
          </a:p>
          <a:p>
            <a:pPr>
              <a:buNone/>
            </a:pPr>
            <a:r>
              <a:rPr lang="en-US" sz="1300" b="1" dirty="0" smtClean="0"/>
              <a:t>	</a:t>
            </a:r>
            <a:r>
              <a:rPr lang="en-US" sz="1200" b="1" dirty="0" smtClean="0"/>
              <a:t>Vulcan 900:  </a:t>
            </a:r>
            <a:r>
              <a:rPr lang="en-US" sz="1200" dirty="0" smtClean="0"/>
              <a:t>Fairing bolts onto the factory windshield brackets.  Will not work with Memphis Shade windshield brackets.    If you have a light bar see the attached sheets for modifications that will need to be done to the light bar.  We have part numbers for the factory windshield brackets upon request.</a:t>
            </a:r>
          </a:p>
          <a:p>
            <a:pPr>
              <a:buNone/>
            </a:pPr>
            <a:r>
              <a:rPr lang="en-US" sz="1200" dirty="0" smtClean="0"/>
              <a:t>   </a:t>
            </a:r>
          </a:p>
          <a:p>
            <a:pPr>
              <a:buNone/>
            </a:pPr>
            <a:r>
              <a:rPr lang="en-US" sz="1200" dirty="0"/>
              <a:t>	</a:t>
            </a:r>
            <a:r>
              <a:rPr lang="en-US" sz="1200" dirty="0" smtClean="0"/>
              <a:t> </a:t>
            </a:r>
            <a:r>
              <a:rPr lang="en-US" sz="1200" b="1" dirty="0"/>
              <a:t>Nomad 1600 &amp; 1700:  </a:t>
            </a:r>
            <a:r>
              <a:rPr lang="en-US" sz="1200" dirty="0"/>
              <a:t>Fairing </a:t>
            </a:r>
            <a:r>
              <a:rPr lang="en-US" sz="1200" dirty="0" smtClean="0"/>
              <a:t>bolts </a:t>
            </a:r>
            <a:r>
              <a:rPr lang="en-US" sz="1200" dirty="0"/>
              <a:t>on the Nomad factory windshield </a:t>
            </a:r>
            <a:r>
              <a:rPr lang="en-US" sz="1200" dirty="0" smtClean="0"/>
              <a:t>brackets. Will not work with the Memphis Shade Brackets.</a:t>
            </a:r>
            <a:endParaRPr lang="en-US" sz="1200" b="1" dirty="0"/>
          </a:p>
          <a:p>
            <a:pPr>
              <a:buNone/>
            </a:pPr>
            <a:endParaRPr lang="en-US" sz="1200" dirty="0" smtClean="0"/>
          </a:p>
          <a:p>
            <a:pPr>
              <a:buNone/>
            </a:pPr>
            <a:r>
              <a:rPr lang="en-US" sz="1200" b="1" dirty="0" smtClean="0"/>
              <a:t>	Nomad 1500: </a:t>
            </a:r>
            <a:r>
              <a:rPr lang="en-US" sz="1200" dirty="0" smtClean="0"/>
              <a:t> </a:t>
            </a:r>
            <a:r>
              <a:rPr lang="en-US" sz="1200" dirty="0"/>
              <a:t>F</a:t>
            </a:r>
            <a:r>
              <a:rPr lang="en-US" sz="1200" dirty="0" smtClean="0"/>
              <a:t>airing bolts on the factory windshield brackets that are </a:t>
            </a:r>
            <a:r>
              <a:rPr lang="en-US" sz="1200" b="1" dirty="0" smtClean="0"/>
              <a:t>mounted on the side of the fork tubes.</a:t>
            </a:r>
            <a:r>
              <a:rPr lang="en-US" sz="1200" dirty="0" smtClean="0"/>
              <a:t>  You may need a  spacer </a:t>
            </a:r>
            <a:r>
              <a:rPr lang="en-US" sz="1200" dirty="0"/>
              <a:t>t</a:t>
            </a:r>
            <a:r>
              <a:rPr lang="en-US" sz="1200" dirty="0" smtClean="0"/>
              <a:t>his </a:t>
            </a:r>
            <a:r>
              <a:rPr lang="en-US" sz="1200" dirty="0"/>
              <a:t>will space out the fairing to make it </a:t>
            </a:r>
            <a:r>
              <a:rPr lang="en-US" sz="1200" dirty="0" smtClean="0"/>
              <a:t>fit</a:t>
            </a:r>
            <a:r>
              <a:rPr lang="en-US" sz="1200" dirty="0"/>
              <a:t> </a:t>
            </a:r>
            <a:r>
              <a:rPr lang="en-US" sz="1200" dirty="0" smtClean="0"/>
              <a:t>properly.   If you need a spacer you may  purchase the spacers at your local hardware store.  </a:t>
            </a:r>
            <a:r>
              <a:rPr lang="en-US" sz="1200" dirty="0" smtClean="0">
                <a:latin typeface="+mj-lt"/>
              </a:rPr>
              <a:t>    </a:t>
            </a:r>
            <a:r>
              <a:rPr lang="en-US" sz="1200" dirty="0" smtClean="0"/>
              <a:t>Windshields mounts center – center 5 inches.  There is a 2 ½” center to center w/s bracket they can drill on the bracket to use ours.  </a:t>
            </a:r>
          </a:p>
          <a:p>
            <a:pPr>
              <a:buNone/>
            </a:pPr>
            <a:r>
              <a:rPr lang="en-US" sz="1200" b="1" dirty="0" smtClean="0"/>
              <a:t> 	</a:t>
            </a:r>
            <a:r>
              <a:rPr lang="en-US" sz="1200" b="1" dirty="0"/>
              <a:t>	</a:t>
            </a:r>
            <a:endParaRPr lang="en-US" sz="1200" b="1" dirty="0" smtClean="0"/>
          </a:p>
          <a:p>
            <a:pPr>
              <a:buNone/>
            </a:pPr>
            <a:r>
              <a:rPr lang="en-US" sz="1200" b="1" dirty="0" smtClean="0"/>
              <a:t>	 VN2000 Classic </a:t>
            </a:r>
            <a:r>
              <a:rPr lang="en-US" sz="1200" dirty="0" smtClean="0"/>
              <a:t>fairing bolts on the</a:t>
            </a:r>
            <a:r>
              <a:rPr lang="en-US" sz="1200" b="1" dirty="0" smtClean="0"/>
              <a:t> </a:t>
            </a:r>
            <a:r>
              <a:rPr lang="en-US" sz="1200" dirty="0" smtClean="0"/>
              <a:t>factory windshield brackets.  Windshield brackets  Part #11054-0576 (06 VN2000)</a:t>
            </a:r>
          </a:p>
          <a:p>
            <a:pPr>
              <a:buNone/>
            </a:pPr>
            <a:r>
              <a:rPr lang="en-US" sz="1200" dirty="0" smtClean="0"/>
              <a:t> </a:t>
            </a:r>
          </a:p>
          <a:p>
            <a:pPr>
              <a:buNone/>
            </a:pPr>
            <a:r>
              <a:rPr lang="en-US" sz="1200" dirty="0" smtClean="0"/>
              <a:t>         Fairing will</a:t>
            </a:r>
            <a:r>
              <a:rPr lang="en-US" sz="1200" b="1" dirty="0" smtClean="0"/>
              <a:t> </a:t>
            </a:r>
            <a:r>
              <a:rPr lang="en-US" sz="1200" b="1" u="sng" dirty="0" smtClean="0"/>
              <a:t>not</a:t>
            </a:r>
            <a:r>
              <a:rPr lang="en-US" sz="1200" dirty="0" smtClean="0"/>
              <a:t> go on a </a:t>
            </a:r>
            <a:r>
              <a:rPr lang="en-US" sz="1200" b="1" dirty="0" smtClean="0"/>
              <a:t>VN2000</a:t>
            </a:r>
            <a:r>
              <a:rPr lang="en-US" sz="1200" dirty="0" smtClean="0"/>
              <a:t> with a Big Nacelle headlight.  (Large headlight with 3 small lights within the headlight)</a:t>
            </a:r>
          </a:p>
          <a:p>
            <a:pPr>
              <a:buNone/>
            </a:pPr>
            <a:r>
              <a:rPr lang="en-US" sz="1400" dirty="0" smtClean="0"/>
              <a:t>         </a:t>
            </a:r>
          </a:p>
          <a:p>
            <a:pPr>
              <a:buNone/>
            </a:pPr>
            <a:r>
              <a:rPr lang="en-US" sz="1400" dirty="0"/>
              <a:t> </a:t>
            </a:r>
            <a:r>
              <a:rPr lang="en-US" sz="1400" dirty="0" smtClean="0"/>
              <a:t>        </a:t>
            </a:r>
            <a:endParaRPr lang="en-US" sz="1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 y="6743700"/>
            <a:ext cx="1778000" cy="13335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6743700"/>
            <a:ext cx="1927188" cy="1447800"/>
          </a:xfrm>
          <a:prstGeom prst="rect">
            <a:avLst/>
          </a:prstGeom>
        </p:spPr>
      </p:pic>
      <p:sp>
        <p:nvSpPr>
          <p:cNvPr id="9" name="TextBox 8"/>
          <p:cNvSpPr txBox="1"/>
          <p:nvPr/>
        </p:nvSpPr>
        <p:spPr>
          <a:xfrm>
            <a:off x="2917788" y="8200236"/>
            <a:ext cx="1524000" cy="230832"/>
          </a:xfrm>
          <a:prstGeom prst="rect">
            <a:avLst/>
          </a:prstGeom>
          <a:noFill/>
        </p:spPr>
        <p:txBody>
          <a:bodyPr wrap="square" rtlCol="0">
            <a:spAutoFit/>
          </a:bodyPr>
          <a:lstStyle/>
          <a:p>
            <a:r>
              <a:rPr lang="en-US" sz="900" dirty="0" smtClean="0"/>
              <a:t>VN2000 Inner </a:t>
            </a:r>
            <a:r>
              <a:rPr lang="en-US" sz="900" dirty="0"/>
              <a:t>F</a:t>
            </a:r>
            <a:r>
              <a:rPr lang="en-US" sz="900" dirty="0" smtClean="0"/>
              <a:t>airing</a:t>
            </a:r>
            <a:endParaRPr lang="en-US" sz="9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6829425"/>
            <a:ext cx="1701800" cy="1276350"/>
          </a:xfrm>
          <a:prstGeom prst="rect">
            <a:avLst/>
          </a:prstGeom>
        </p:spPr>
      </p:pic>
      <p:sp>
        <p:nvSpPr>
          <p:cNvPr id="11" name="TextBox 10"/>
          <p:cNvSpPr txBox="1"/>
          <p:nvPr/>
        </p:nvSpPr>
        <p:spPr>
          <a:xfrm>
            <a:off x="388620" y="8200236"/>
            <a:ext cx="1777999" cy="276999"/>
          </a:xfrm>
          <a:prstGeom prst="rect">
            <a:avLst/>
          </a:prstGeom>
          <a:noFill/>
        </p:spPr>
        <p:txBody>
          <a:bodyPr wrap="square" rtlCol="0">
            <a:spAutoFit/>
          </a:bodyPr>
          <a:lstStyle/>
          <a:p>
            <a:pPr algn="ctr"/>
            <a:r>
              <a:rPr lang="en-US" sz="1200" dirty="0" smtClean="0"/>
              <a:t>Nomad Fairing</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5715000" cy="523220"/>
          </a:xfrm>
          <a:prstGeom prst="rect">
            <a:avLst/>
          </a:prstGeom>
        </p:spPr>
        <p:txBody>
          <a:bodyPr wrap="square">
            <a:spAutoFit/>
          </a:bodyPr>
          <a:lstStyle/>
          <a:p>
            <a:pPr algn="ctr"/>
            <a:r>
              <a:rPr lang="en-US" sz="2800" b="1" i="1" dirty="0" smtClean="0"/>
              <a:t>Pre-Fit Fairing Before Painting</a:t>
            </a:r>
            <a:endParaRPr lang="en-US" sz="2800" dirty="0"/>
          </a:p>
        </p:txBody>
      </p:sp>
      <p:sp>
        <p:nvSpPr>
          <p:cNvPr id="4" name="Rectangle 3"/>
          <p:cNvSpPr/>
          <p:nvPr/>
        </p:nvSpPr>
        <p:spPr>
          <a:xfrm>
            <a:off x="457200" y="8382000"/>
            <a:ext cx="5867400" cy="600164"/>
          </a:xfrm>
          <a:prstGeom prst="rect">
            <a:avLst/>
          </a:prstGeom>
        </p:spPr>
        <p:txBody>
          <a:bodyPr wrap="square">
            <a:spAutoFit/>
          </a:bodyPr>
          <a:lstStyle/>
          <a:p>
            <a:pPr algn="ctr"/>
            <a:r>
              <a:rPr lang="en-US" sz="1100" dirty="0" smtClean="0"/>
              <a:t> </a:t>
            </a:r>
            <a:r>
              <a:rPr lang="en-US" sz="1100" b="1" dirty="0" smtClean="0"/>
              <a:t>You Have Any Questions  Please Contact WOC Sales Team At 620-795-4421 </a:t>
            </a:r>
          </a:p>
          <a:p>
            <a:pPr algn="ctr"/>
            <a:r>
              <a:rPr lang="en-US" sz="1100" b="1" dirty="0" smtClean="0"/>
              <a:t>Or Email us at </a:t>
            </a:r>
            <a:r>
              <a:rPr lang="en-US" sz="1100" b="1" dirty="0" smtClean="0">
                <a:hlinkClick r:id="rId2"/>
              </a:rPr>
              <a:t>sales@wideopencustom.com</a:t>
            </a:r>
            <a:r>
              <a:rPr lang="en-US" sz="1100" b="1" dirty="0" smtClean="0"/>
              <a:t> </a:t>
            </a:r>
          </a:p>
          <a:p>
            <a:pPr algn="ctr"/>
            <a:endParaRPr lang="en-US" sz="1100" dirty="0" smtClean="0"/>
          </a:p>
        </p:txBody>
      </p:sp>
      <p:sp>
        <p:nvSpPr>
          <p:cNvPr id="5" name="Rectangle 4"/>
          <p:cNvSpPr/>
          <p:nvPr/>
        </p:nvSpPr>
        <p:spPr>
          <a:xfrm>
            <a:off x="381000" y="1371600"/>
            <a:ext cx="5943600" cy="523220"/>
          </a:xfrm>
          <a:prstGeom prst="rect">
            <a:avLst/>
          </a:prstGeom>
        </p:spPr>
        <p:txBody>
          <a:bodyPr wrap="square">
            <a:spAutoFit/>
          </a:bodyPr>
          <a:lstStyle/>
          <a:p>
            <a:pPr algn="ctr"/>
            <a:r>
              <a:rPr lang="en-US" sz="2800" i="1" dirty="0" smtClean="0"/>
              <a:t>Fairing Instructions for V-Rod </a:t>
            </a:r>
            <a:endParaRPr lang="en-US" sz="2800" dirty="0"/>
          </a:p>
        </p:txBody>
      </p:sp>
      <p:sp>
        <p:nvSpPr>
          <p:cNvPr id="11" name="TextBox 10"/>
          <p:cNvSpPr txBox="1"/>
          <p:nvPr/>
        </p:nvSpPr>
        <p:spPr>
          <a:xfrm flipH="1">
            <a:off x="-3047999" y="3352800"/>
            <a:ext cx="2133599" cy="1477328"/>
          </a:xfrm>
          <a:prstGeom prst="rect">
            <a:avLst/>
          </a:prstGeom>
          <a:noFill/>
        </p:spPr>
        <p:txBody>
          <a:bodyPr wrap="square" rtlCol="0">
            <a:spAutoFit/>
          </a:bodyPr>
          <a:lstStyle/>
          <a:p>
            <a:r>
              <a:rPr lang="en-US" dirty="0" smtClean="0"/>
              <a:t>                                                                                                 </a:t>
            </a:r>
          </a:p>
          <a:p>
            <a:endParaRPr lang="en-US" dirty="0" smtClean="0"/>
          </a:p>
          <a:p>
            <a:endParaRPr lang="en-US" dirty="0" smtClean="0"/>
          </a:p>
          <a:p>
            <a:endParaRPr lang="en-US" dirty="0" smtClean="0"/>
          </a:p>
          <a:p>
            <a:endParaRPr lang="en-US" dirty="0"/>
          </a:p>
        </p:txBody>
      </p:sp>
      <p:sp>
        <p:nvSpPr>
          <p:cNvPr id="14" name="Rectangle 13"/>
          <p:cNvSpPr/>
          <p:nvPr/>
        </p:nvSpPr>
        <p:spPr>
          <a:xfrm>
            <a:off x="304800" y="838200"/>
            <a:ext cx="6248400" cy="677108"/>
          </a:xfrm>
          <a:prstGeom prst="rect">
            <a:avLst/>
          </a:prstGeom>
        </p:spPr>
        <p:txBody>
          <a:bodyPr wrap="square">
            <a:spAutoFit/>
          </a:bodyPr>
          <a:lstStyle/>
          <a:p>
            <a:r>
              <a:rPr lang="en-US" dirty="0" smtClean="0"/>
              <a:t> </a:t>
            </a:r>
            <a:r>
              <a:rPr lang="en-US" sz="1000" dirty="0" smtClean="0"/>
              <a:t>Take everything out of the box to make sure that you have everything you will need.  To Pre-fit the fairing, use 6 black 8 x ¾” screws to attach the fairing to the brackets .  Use one on each side along with one on the top and one on bottom. </a:t>
            </a:r>
            <a:endParaRPr lang="en-US" sz="1000" dirty="0"/>
          </a:p>
        </p:txBody>
      </p:sp>
      <p:sp>
        <p:nvSpPr>
          <p:cNvPr id="3" name="Rectangle 2"/>
          <p:cNvSpPr/>
          <p:nvPr/>
        </p:nvSpPr>
        <p:spPr>
          <a:xfrm>
            <a:off x="0" y="1752600"/>
            <a:ext cx="5943600" cy="1477328"/>
          </a:xfrm>
          <a:prstGeom prst="rect">
            <a:avLst/>
          </a:prstGeom>
        </p:spPr>
        <p:txBody>
          <a:bodyPr wrap="square">
            <a:spAutoFit/>
          </a:bodyPr>
          <a:lstStyle/>
          <a:p>
            <a:r>
              <a:rPr lang="en-US" sz="1000" dirty="0" smtClean="0"/>
              <a:t>This V-Rod Fairing is Very Tight around the headlight.  You can change out the headlight if you choose as seen in picture below.</a:t>
            </a:r>
          </a:p>
          <a:p>
            <a:endParaRPr lang="en-US" sz="900" dirty="0" smtClean="0"/>
          </a:p>
          <a:p>
            <a:r>
              <a:rPr lang="en-US" sz="900" dirty="0" smtClean="0"/>
              <a:t>If </a:t>
            </a:r>
            <a:r>
              <a:rPr lang="en-US" sz="900" dirty="0"/>
              <a:t>the turn signals are located on the handlebars, relocation will be necessary.</a:t>
            </a:r>
          </a:p>
          <a:p>
            <a:endParaRPr lang="en-US" sz="800" dirty="0"/>
          </a:p>
          <a:p>
            <a:r>
              <a:rPr lang="en-US" sz="900" b="1" u="sng" dirty="0"/>
              <a:t>Turn Signal Relocation Options:</a:t>
            </a:r>
            <a:r>
              <a:rPr lang="en-US" sz="900" dirty="0"/>
              <a:t> (if on handlebars)</a:t>
            </a:r>
            <a:endParaRPr lang="en-US" sz="900" b="1" u="sng" dirty="0"/>
          </a:p>
          <a:p>
            <a:endParaRPr lang="en-US" sz="800" dirty="0"/>
          </a:p>
          <a:p>
            <a:pPr marL="171450" indent="-171450">
              <a:buFont typeface="Arial" pitchFamily="34" charset="0"/>
              <a:buChar char="•"/>
            </a:pPr>
            <a:r>
              <a:rPr lang="en-US" sz="900" dirty="0"/>
              <a:t>Harley Davidson Turn Signal Relocation Kit Part #: H-D68517-94A</a:t>
            </a:r>
          </a:p>
          <a:p>
            <a:pPr marL="171450" indent="-171450">
              <a:buFont typeface="Arial" pitchFamily="34" charset="0"/>
              <a:buChar char="•"/>
            </a:pPr>
            <a:r>
              <a:rPr lang="en-US" sz="900" dirty="0"/>
              <a:t>Turn Signal Relocation kit can be ordered from Wide Open Custom </a:t>
            </a:r>
          </a:p>
          <a:p>
            <a:r>
              <a:rPr lang="en-US" sz="900" dirty="0"/>
              <a:t>      ($10/side) and Memphis Shades Adjustable Clamp ($25) Total $35</a:t>
            </a:r>
          </a:p>
        </p:txBody>
      </p:sp>
      <p:sp>
        <p:nvSpPr>
          <p:cNvPr id="8" name="Rectangle 7"/>
          <p:cNvSpPr/>
          <p:nvPr/>
        </p:nvSpPr>
        <p:spPr>
          <a:xfrm>
            <a:off x="0" y="3352800"/>
            <a:ext cx="4648200" cy="2246769"/>
          </a:xfrm>
          <a:prstGeom prst="rect">
            <a:avLst/>
          </a:prstGeom>
        </p:spPr>
        <p:txBody>
          <a:bodyPr wrap="square">
            <a:spAutoFit/>
          </a:bodyPr>
          <a:lstStyle/>
          <a:p>
            <a:r>
              <a:rPr lang="en-US" sz="1000" b="1" dirty="0"/>
              <a:t>Dyna fairings mount onto Memphis Shade Clamp brackets.</a:t>
            </a:r>
          </a:p>
          <a:p>
            <a:r>
              <a:rPr lang="en-US" sz="1000" dirty="0"/>
              <a:t>1. Attach the fork clamps to the fork tubes(Allen Head Screws should be on the outside of the forks).</a:t>
            </a:r>
          </a:p>
          <a:p>
            <a:r>
              <a:rPr lang="en-US" sz="1000" dirty="0"/>
              <a:t> </a:t>
            </a:r>
            <a:r>
              <a:rPr lang="en-US" sz="1000" dirty="0" smtClean="0"/>
              <a:t>Arrange </a:t>
            </a:r>
            <a:r>
              <a:rPr lang="en-US" sz="1000" dirty="0"/>
              <a:t>the fork clamps as shown, but do not fully tighten yet -  you should be able to  move </a:t>
            </a:r>
            <a:r>
              <a:rPr lang="en-US" sz="1000" dirty="0" smtClean="0"/>
              <a:t>the clamps </a:t>
            </a:r>
            <a:r>
              <a:rPr lang="en-US" sz="1000" dirty="0"/>
              <a:t>around with some pressure.  </a:t>
            </a:r>
            <a:endParaRPr lang="en-US" sz="1000" dirty="0" smtClean="0"/>
          </a:p>
          <a:p>
            <a:endParaRPr lang="en-US" sz="1000" dirty="0"/>
          </a:p>
          <a:p>
            <a:r>
              <a:rPr lang="en-US" sz="1000" dirty="0"/>
              <a:t>2. Place the fairing on the bike, fully engaging the mounting brackets with the Allen head screw </a:t>
            </a:r>
            <a:r>
              <a:rPr lang="en-US" sz="1000" dirty="0" smtClean="0"/>
              <a:t>on the </a:t>
            </a:r>
            <a:r>
              <a:rPr lang="en-US" sz="1000" dirty="0"/>
              <a:t>fork clamps – start with the lower brackets. Once in place, slightly tighten the screw. Attach</a:t>
            </a:r>
          </a:p>
          <a:p>
            <a:r>
              <a:rPr lang="en-US" sz="1000" dirty="0" smtClean="0"/>
              <a:t> </a:t>
            </a:r>
            <a:r>
              <a:rPr lang="en-US" sz="1000" dirty="0"/>
              <a:t>the top brackets to the top fork clamps. </a:t>
            </a:r>
            <a:endParaRPr lang="en-US" sz="1000" dirty="0" smtClean="0"/>
          </a:p>
          <a:p>
            <a:endParaRPr lang="en-US" sz="1000" dirty="0"/>
          </a:p>
          <a:p>
            <a:r>
              <a:rPr lang="en-US" sz="1000" dirty="0"/>
              <a:t>3. Adjust the alignment of the fairing by simply pushing it around and/or changing the position </a:t>
            </a:r>
            <a:r>
              <a:rPr lang="en-US" sz="1000" dirty="0" smtClean="0"/>
              <a:t>of </a:t>
            </a:r>
            <a:r>
              <a:rPr lang="en-US" sz="1000" dirty="0"/>
              <a:t>the fork clamps. Once it is in the correct location fully tighten the fork clamps and the screws.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429000"/>
            <a:ext cx="1524000" cy="1975465"/>
          </a:xfrm>
          <a:prstGeom prst="rect">
            <a:avLst/>
          </a:prstGeom>
        </p:spPr>
      </p:pic>
      <p:pic>
        <p:nvPicPr>
          <p:cNvPr id="1026" name="Picture 2" descr="S:\Pictures\V-ROD\Jeffrey Todd Berry 2006 V-Rod\20130808_164702.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 y="6096000"/>
            <a:ext cx="27686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ictures\V-ROD\Dejan Djolic Vrod Muscle\2009Vrod Muscle.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1960" y="6096000"/>
            <a:ext cx="2286000" cy="19549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7640" y="8229600"/>
            <a:ext cx="2423160" cy="230832"/>
          </a:xfrm>
          <a:prstGeom prst="rect">
            <a:avLst/>
          </a:prstGeom>
          <a:noFill/>
        </p:spPr>
        <p:txBody>
          <a:bodyPr wrap="square" rtlCol="0">
            <a:spAutoFit/>
          </a:bodyPr>
          <a:lstStyle/>
          <a:p>
            <a:r>
              <a:rPr lang="en-US" sz="900" dirty="0" smtClean="0"/>
              <a:t>                  V-Rod w/Freedom Wings</a:t>
            </a:r>
            <a:endParaRPr lang="en-US" sz="900" dirty="0"/>
          </a:p>
        </p:txBody>
      </p:sp>
      <p:sp>
        <p:nvSpPr>
          <p:cNvPr id="10" name="TextBox 9"/>
          <p:cNvSpPr txBox="1"/>
          <p:nvPr/>
        </p:nvSpPr>
        <p:spPr>
          <a:xfrm>
            <a:off x="4251960" y="8172450"/>
            <a:ext cx="2377440" cy="230832"/>
          </a:xfrm>
          <a:prstGeom prst="rect">
            <a:avLst/>
          </a:prstGeom>
          <a:noFill/>
        </p:spPr>
        <p:txBody>
          <a:bodyPr wrap="square" rtlCol="0">
            <a:spAutoFit/>
          </a:bodyPr>
          <a:lstStyle/>
          <a:p>
            <a:r>
              <a:rPr lang="en-US" sz="900" dirty="0" smtClean="0"/>
              <a:t>               V-Rod Muscle Changed headlight.</a:t>
            </a:r>
            <a:endParaRPr lang="en-US" sz="9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6096000" cy="523220"/>
          </a:xfrm>
          <a:prstGeom prst="rect">
            <a:avLst/>
          </a:prstGeom>
        </p:spPr>
        <p:txBody>
          <a:bodyPr wrap="square">
            <a:spAutoFit/>
          </a:bodyPr>
          <a:lstStyle/>
          <a:p>
            <a:pPr algn="ctr"/>
            <a:r>
              <a:rPr lang="en-US" sz="2800" b="1" i="1" dirty="0" smtClean="0"/>
              <a:t>Pre-Fit Fairing Before Painting</a:t>
            </a:r>
            <a:endParaRPr lang="en-US" sz="2800" dirty="0"/>
          </a:p>
        </p:txBody>
      </p:sp>
      <p:sp>
        <p:nvSpPr>
          <p:cNvPr id="3" name="Rectangle 2"/>
          <p:cNvSpPr/>
          <p:nvPr/>
        </p:nvSpPr>
        <p:spPr>
          <a:xfrm>
            <a:off x="609600" y="1723963"/>
            <a:ext cx="5486400" cy="369332"/>
          </a:xfrm>
          <a:prstGeom prst="rect">
            <a:avLst/>
          </a:prstGeom>
        </p:spPr>
        <p:txBody>
          <a:bodyPr wrap="square">
            <a:spAutoFit/>
          </a:bodyPr>
          <a:lstStyle/>
          <a:p>
            <a:pPr algn="ctr"/>
            <a:r>
              <a:rPr lang="en-US" b="1" i="1" dirty="0" smtClean="0"/>
              <a:t>Fairing Instructions for Triumph Rocket 3 Touring </a:t>
            </a:r>
            <a:endParaRPr lang="en-US" b="1" dirty="0"/>
          </a:p>
        </p:txBody>
      </p:sp>
      <p:sp>
        <p:nvSpPr>
          <p:cNvPr id="4" name="Rectangle 3"/>
          <p:cNvSpPr/>
          <p:nvPr/>
        </p:nvSpPr>
        <p:spPr>
          <a:xfrm>
            <a:off x="381000" y="685800"/>
            <a:ext cx="6172200" cy="600164"/>
          </a:xfrm>
          <a:prstGeom prst="rect">
            <a:avLst/>
          </a:prstGeom>
        </p:spPr>
        <p:txBody>
          <a:bodyPr wrap="square">
            <a:spAutoFit/>
          </a:bodyPr>
          <a:lstStyle/>
          <a:p>
            <a:r>
              <a:rPr lang="en-US" sz="1100" b="1" dirty="0" smtClean="0"/>
              <a:t> Take everything out of the box to make sure that you have everything you will need.  To Pre-fit the fairing, use 6 black 8 x ¾” screws (included for later use to attach the  access panel) to attach the fairing to the brackets .  Use one on each side along with one on the top and one on bottom. </a:t>
            </a:r>
          </a:p>
        </p:txBody>
      </p:sp>
      <p:sp>
        <p:nvSpPr>
          <p:cNvPr id="5" name="Rectangle 4"/>
          <p:cNvSpPr/>
          <p:nvPr/>
        </p:nvSpPr>
        <p:spPr>
          <a:xfrm>
            <a:off x="685800" y="8458200"/>
            <a:ext cx="5562600" cy="430887"/>
          </a:xfrm>
          <a:prstGeom prst="rect">
            <a:avLst/>
          </a:prstGeom>
        </p:spPr>
        <p:txBody>
          <a:bodyPr wrap="square">
            <a:spAutoFit/>
          </a:bodyPr>
          <a:lstStyle/>
          <a:p>
            <a:pPr algn="ctr"/>
            <a:r>
              <a:rPr lang="en-US" sz="1100" b="1" dirty="0" smtClean="0"/>
              <a:t>If You Have Any Questions  Please Contact WOC Sales Team At 620-795-4421 </a:t>
            </a:r>
          </a:p>
          <a:p>
            <a:pPr algn="ctr"/>
            <a:r>
              <a:rPr lang="en-US" sz="1100" b="1" dirty="0" smtClean="0"/>
              <a:t>Or Email us at </a:t>
            </a:r>
            <a:r>
              <a:rPr lang="en-US" sz="1100" b="1" dirty="0" smtClean="0">
                <a:hlinkClick r:id="rId2"/>
              </a:rPr>
              <a:t>sales@wideopencustom.com</a:t>
            </a:r>
            <a:r>
              <a:rPr lang="en-US" sz="1100" b="1" dirty="0" smtClean="0"/>
              <a:t> </a:t>
            </a:r>
          </a:p>
        </p:txBody>
      </p:sp>
      <p:sp>
        <p:nvSpPr>
          <p:cNvPr id="4097" name="Rectangle 1"/>
          <p:cNvSpPr>
            <a:spLocks noChangeArrowheads="1"/>
          </p:cNvSpPr>
          <p:nvPr/>
        </p:nvSpPr>
        <p:spPr bwMode="auto">
          <a:xfrm>
            <a:off x="457200" y="2532965"/>
            <a:ext cx="5867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Times New Roman" pitchFamily="18" charset="0"/>
                <a:cs typeface="Arial" pitchFamily="34" charset="0"/>
              </a:rPr>
              <a:t>Bolts onto the factory w/s brackets.  The top 2 spinners or grommets take off and use bolts and washer the bottom set on a “C” or “U”</a:t>
            </a:r>
            <a:endParaRPr kumimoji="0" lang="en-US" sz="1400" b="0" i="0" u="none" strike="noStrike" cap="none" normalizeH="0" baseline="0" dirty="0" smtClean="0">
              <a:ln>
                <a:noFill/>
              </a:ln>
              <a:solidFill>
                <a:schemeClr val="tx1"/>
              </a:solidFill>
              <a:effectLst/>
              <a:latin typeface="+mj-lt"/>
              <a:cs typeface="Arial" pitchFamily="34" charset="0"/>
            </a:endParaRPr>
          </a:p>
        </p:txBody>
      </p:sp>
      <p:pic>
        <p:nvPicPr>
          <p:cNvPr id="8194" name="Picture 2" descr="S:\Wide Open Folder\instruction pictures\rocket 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84" t="15443" r="21688"/>
          <a:stretch/>
        </p:blipFill>
        <p:spPr bwMode="auto">
          <a:xfrm>
            <a:off x="1143000" y="3575625"/>
            <a:ext cx="4864261" cy="434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5638800" cy="738664"/>
          </a:xfrm>
          <a:prstGeom prst="rect">
            <a:avLst/>
          </a:prstGeom>
        </p:spPr>
        <p:txBody>
          <a:bodyPr wrap="square">
            <a:spAutoFit/>
          </a:bodyPr>
          <a:lstStyle/>
          <a:p>
            <a:pPr algn="ctr"/>
            <a:r>
              <a:rPr lang="en-US" sz="2400" b="1" i="1" dirty="0" smtClean="0"/>
              <a:t>Pre-Fit Fairing Before Painting</a:t>
            </a:r>
          </a:p>
          <a:p>
            <a:pPr algn="ctr"/>
            <a:r>
              <a:rPr lang="en-US" b="1" i="1" dirty="0" smtClean="0"/>
              <a:t>Fairing Instructions for Honda VTX 1300 and 1800</a:t>
            </a:r>
            <a:endParaRPr lang="en-US" dirty="0"/>
          </a:p>
        </p:txBody>
      </p:sp>
      <p:sp>
        <p:nvSpPr>
          <p:cNvPr id="3" name="Rectangle 2"/>
          <p:cNvSpPr/>
          <p:nvPr/>
        </p:nvSpPr>
        <p:spPr>
          <a:xfrm>
            <a:off x="609600" y="1017419"/>
            <a:ext cx="5638800" cy="3231654"/>
          </a:xfrm>
          <a:prstGeom prst="rect">
            <a:avLst/>
          </a:prstGeom>
        </p:spPr>
        <p:txBody>
          <a:bodyPr wrap="square">
            <a:spAutoFit/>
          </a:bodyPr>
          <a:lstStyle/>
          <a:p>
            <a:r>
              <a:rPr lang="en-US" sz="1200" b="1" dirty="0" smtClean="0"/>
              <a:t>Honda Fairing attaches to VTX 1300R &amp; 1300S with No modifications or drilling.</a:t>
            </a:r>
          </a:p>
          <a:p>
            <a:r>
              <a:rPr lang="en-US" sz="1100" b="1" dirty="0" smtClean="0"/>
              <a:t>Even though the package on the brackets say for VTX 1300,  they fit VTX 1800’s as well.</a:t>
            </a:r>
          </a:p>
          <a:p>
            <a:endParaRPr lang="en-US" sz="800" dirty="0" smtClean="0"/>
          </a:p>
          <a:p>
            <a:r>
              <a:rPr lang="en-US" sz="1100" dirty="0" smtClean="0"/>
              <a:t>On all other Honda VTX models 1300 &amp; all 1800 (R,C,N,S) you MUST drill ¼” hole in the bottom triple tree on these models.  See website under Installation instructions to see more pictures of installation of Memphis Shades.  </a:t>
            </a:r>
            <a:r>
              <a:rPr lang="en-US" sz="1100" b="1" dirty="0" smtClean="0"/>
              <a:t>Please use 2or 3 washers under the brackets for shims or you may shim from the top.  This will help get the fairing closer to your headlight.  </a:t>
            </a:r>
            <a:r>
              <a:rPr lang="en-US" sz="1100" dirty="0" smtClean="0"/>
              <a:t>This is your preference.</a:t>
            </a:r>
          </a:p>
          <a:p>
            <a:endParaRPr lang="en-US" sz="800" b="1" dirty="0" smtClean="0"/>
          </a:p>
          <a:p>
            <a:r>
              <a:rPr lang="en-US" sz="1100" b="1" dirty="0" smtClean="0"/>
              <a:t>1- Take everything out of the box to make sure that you have everything you will need. </a:t>
            </a:r>
          </a:p>
          <a:p>
            <a:r>
              <a:rPr lang="en-US" sz="1100" b="1" dirty="0" smtClean="0"/>
              <a:t>2- Next, </a:t>
            </a:r>
            <a:r>
              <a:rPr lang="en-US" sz="1100" b="1" dirty="0"/>
              <a:t>attach top two bolts of bracket to the top </a:t>
            </a:r>
            <a:r>
              <a:rPr lang="en-US" sz="1100" b="1" dirty="0" smtClean="0"/>
              <a:t>triple </a:t>
            </a:r>
            <a:r>
              <a:rPr lang="en-US" sz="1100" b="1" dirty="0"/>
              <a:t>t</a:t>
            </a:r>
            <a:r>
              <a:rPr lang="en-US" sz="1100" b="1" dirty="0" smtClean="0"/>
              <a:t>ree</a:t>
            </a:r>
            <a:r>
              <a:rPr lang="en-US" sz="1100" b="1" dirty="0"/>
              <a:t>. </a:t>
            </a:r>
            <a:r>
              <a:rPr lang="en-US" sz="1100" b="1" dirty="0" smtClean="0"/>
              <a:t>(To Shim see above)</a:t>
            </a:r>
          </a:p>
          <a:p>
            <a:pPr>
              <a:tabLst>
                <a:tab pos="115888" algn="l"/>
              </a:tabLst>
            </a:pPr>
            <a:r>
              <a:rPr lang="en-US" sz="1100" b="1" dirty="0" smtClean="0"/>
              <a:t>3- With </a:t>
            </a:r>
            <a:r>
              <a:rPr lang="en-US" sz="1100" b="1" dirty="0"/>
              <a:t>bottom of brackets hanging loose, </a:t>
            </a:r>
            <a:r>
              <a:rPr lang="en-US" sz="1100" b="1" dirty="0" smtClean="0"/>
              <a:t>attach fairing to brackets and center fairing on 	 bike.  While </a:t>
            </a:r>
            <a:r>
              <a:rPr lang="en-US" sz="1100" b="1" dirty="0"/>
              <a:t>holding fairing in this position, mark where you will need to </a:t>
            </a:r>
            <a:r>
              <a:rPr lang="en-US" sz="1100" b="1" dirty="0" smtClean="0"/>
              <a:t>drill into bottom 	 triple tree </a:t>
            </a:r>
            <a:r>
              <a:rPr lang="en-US" sz="1100" b="1" dirty="0"/>
              <a:t>for bottom of bracket</a:t>
            </a:r>
            <a:r>
              <a:rPr lang="en-US" sz="1100" b="1" dirty="0" smtClean="0"/>
              <a:t>.  (To Shim see above.)</a:t>
            </a:r>
          </a:p>
          <a:p>
            <a:pPr>
              <a:tabLst>
                <a:tab pos="115888" algn="l"/>
              </a:tabLst>
            </a:pPr>
            <a:r>
              <a:rPr lang="en-US" sz="1100" b="1" dirty="0" smtClean="0"/>
              <a:t>4- Remove headlight (2 bolts) and lay a rag between hanging headlight and fender to avoid 	 scratching. Also remove brackets from triple </a:t>
            </a:r>
            <a:r>
              <a:rPr lang="en-US" sz="1100" b="1" dirty="0"/>
              <a:t>t</a:t>
            </a:r>
            <a:r>
              <a:rPr lang="en-US" sz="1100" b="1" dirty="0" smtClean="0"/>
              <a:t>ree.</a:t>
            </a:r>
          </a:p>
          <a:p>
            <a:r>
              <a:rPr lang="en-US" sz="1100" b="1" dirty="0" smtClean="0"/>
              <a:t>5- Drill two holes, ¼” each on both sides of bottom of triple tree.</a:t>
            </a:r>
          </a:p>
          <a:p>
            <a:r>
              <a:rPr lang="en-US" sz="1100" b="1" dirty="0" smtClean="0"/>
              <a:t>6- Put bracket back on and reinstall headlight.</a:t>
            </a:r>
            <a:endParaRPr lang="en-US" sz="1100" b="1" dirty="0"/>
          </a:p>
          <a:p>
            <a:endParaRPr lang="en-US" sz="1100" b="1" dirty="0" smtClean="0"/>
          </a:p>
        </p:txBody>
      </p:sp>
      <p:sp>
        <p:nvSpPr>
          <p:cNvPr id="5" name="Rectangle 4"/>
          <p:cNvSpPr/>
          <p:nvPr/>
        </p:nvSpPr>
        <p:spPr>
          <a:xfrm>
            <a:off x="533400" y="8534400"/>
            <a:ext cx="5791200" cy="430887"/>
          </a:xfrm>
          <a:prstGeom prst="rect">
            <a:avLst/>
          </a:prstGeom>
        </p:spPr>
        <p:txBody>
          <a:bodyPr wrap="square">
            <a:spAutoFit/>
          </a:bodyPr>
          <a:lstStyle/>
          <a:p>
            <a:pPr algn="ctr"/>
            <a:r>
              <a:rPr lang="en-US" sz="1100" b="1" dirty="0" smtClean="0"/>
              <a:t>If You Have Any Questions  Please Contact WOC Sales Team At 620-795-4421 </a:t>
            </a:r>
          </a:p>
          <a:p>
            <a:pPr algn="ctr"/>
            <a:r>
              <a:rPr lang="en-US" sz="1100" b="1" dirty="0" smtClean="0"/>
              <a:t>Or Email us at </a:t>
            </a:r>
            <a:r>
              <a:rPr lang="en-US" sz="1100" b="1" dirty="0" smtClean="0">
                <a:hlinkClick r:id="rId2"/>
              </a:rPr>
              <a:t>sales@wideopencustom.com</a:t>
            </a:r>
            <a:r>
              <a:rPr lang="en-US" sz="1100" b="1" dirty="0" smtClean="0"/>
              <a:t> </a:t>
            </a:r>
          </a:p>
        </p:txBody>
      </p:sp>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288" y="4240583"/>
            <a:ext cx="1962912" cy="147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99288" y="5690681"/>
            <a:ext cx="1962912" cy="769441"/>
          </a:xfrm>
          <a:prstGeom prst="rect">
            <a:avLst/>
          </a:prstGeom>
          <a:noFill/>
        </p:spPr>
        <p:txBody>
          <a:bodyPr wrap="square" rtlCol="0">
            <a:spAutoFit/>
          </a:bodyPr>
          <a:lstStyle/>
          <a:p>
            <a:pPr algn="ctr"/>
            <a:r>
              <a:rPr lang="en-US" sz="1100" dirty="0" smtClean="0"/>
              <a:t>Looking down on the bottom triple </a:t>
            </a:r>
            <a:r>
              <a:rPr lang="en-US" sz="1100" dirty="0"/>
              <a:t>t</a:t>
            </a:r>
            <a:r>
              <a:rPr lang="en-US" sz="1100" dirty="0" smtClean="0"/>
              <a:t>ree with the bracket installed. With a ¼” hole drilled for the 2</a:t>
            </a:r>
            <a:r>
              <a:rPr lang="en-US" sz="1100" baseline="30000" dirty="0" smtClean="0"/>
              <a:t>nd</a:t>
            </a:r>
            <a:r>
              <a:rPr lang="en-US" sz="1100" dirty="0" smtClean="0"/>
              <a:t> bracket installation.</a:t>
            </a:r>
            <a:endParaRPr lang="en-US" sz="1100" dirty="0"/>
          </a:p>
        </p:txBody>
      </p:sp>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226867"/>
            <a:ext cx="1981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362200" y="5788967"/>
            <a:ext cx="2133600" cy="430887"/>
          </a:xfrm>
          <a:prstGeom prst="rect">
            <a:avLst/>
          </a:prstGeom>
          <a:noFill/>
        </p:spPr>
        <p:txBody>
          <a:bodyPr wrap="square" rtlCol="0">
            <a:spAutoFit/>
          </a:bodyPr>
          <a:lstStyle/>
          <a:p>
            <a:pPr algn="ctr"/>
            <a:r>
              <a:rPr lang="en-US" sz="1100" dirty="0" smtClean="0"/>
              <a:t>Brackets installed with headlight out.</a:t>
            </a:r>
            <a:endParaRPr lang="en-US" sz="1100" dirty="0"/>
          </a:p>
        </p:txBody>
      </p:sp>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4448" y="4264967"/>
            <a:ext cx="1944425" cy="145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474448" y="5723285"/>
            <a:ext cx="1944425" cy="769441"/>
          </a:xfrm>
          <a:prstGeom prst="rect">
            <a:avLst/>
          </a:prstGeom>
          <a:noFill/>
        </p:spPr>
        <p:txBody>
          <a:bodyPr wrap="square" rtlCol="0">
            <a:spAutoFit/>
          </a:bodyPr>
          <a:lstStyle/>
          <a:p>
            <a:pPr algn="ctr"/>
            <a:r>
              <a:rPr lang="en-US" sz="1100" dirty="0" smtClean="0"/>
              <a:t>Looking down on the bottom of the triple </a:t>
            </a:r>
            <a:r>
              <a:rPr lang="en-US" sz="1100" dirty="0"/>
              <a:t>t</a:t>
            </a:r>
            <a:r>
              <a:rPr lang="en-US" sz="1100" dirty="0" smtClean="0"/>
              <a:t>ree where the ¼” hole has been drilled and the bracket is installed.</a:t>
            </a:r>
            <a:endParaRPr lang="en-US" sz="1100" dirty="0"/>
          </a:p>
        </p:txBody>
      </p:sp>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9200" y="-4629150"/>
            <a:ext cx="2453640" cy="18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1160" y="6553200"/>
            <a:ext cx="1971040" cy="1478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41960" y="8002816"/>
            <a:ext cx="1920240" cy="430887"/>
          </a:xfrm>
          <a:prstGeom prst="rect">
            <a:avLst/>
          </a:prstGeom>
          <a:noFill/>
        </p:spPr>
        <p:txBody>
          <a:bodyPr wrap="square" rtlCol="0">
            <a:spAutoFit/>
          </a:bodyPr>
          <a:lstStyle/>
          <a:p>
            <a:pPr algn="ctr"/>
            <a:r>
              <a:rPr lang="en-US" sz="1100" dirty="0" smtClean="0"/>
              <a:t>Side view of brackets installed and headlight off.</a:t>
            </a:r>
            <a:endParaRPr lang="en-US" sz="1100" dirty="0"/>
          </a:p>
        </p:txBody>
      </p:sp>
      <p:pic>
        <p:nvPicPr>
          <p:cNvPr id="1037"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39200" y="-4629150"/>
            <a:ext cx="2453640" cy="18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39200" y="-4629150"/>
            <a:ext cx="2453640" cy="18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8400" y="6524536"/>
            <a:ext cx="1981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438400" y="8010436"/>
            <a:ext cx="1981200" cy="430887"/>
          </a:xfrm>
          <a:prstGeom prst="rect">
            <a:avLst/>
          </a:prstGeom>
          <a:noFill/>
        </p:spPr>
        <p:txBody>
          <a:bodyPr wrap="square" rtlCol="0">
            <a:spAutoFit/>
          </a:bodyPr>
          <a:lstStyle/>
          <a:p>
            <a:pPr algn="ctr"/>
            <a:r>
              <a:rPr lang="en-US" sz="1100" dirty="0" smtClean="0"/>
              <a:t>Side view of installed brackets and headlight reattached.</a:t>
            </a:r>
            <a:endParaRPr lang="en-US" sz="1100" dirty="0"/>
          </a:p>
        </p:txBody>
      </p:sp>
      <p:pic>
        <p:nvPicPr>
          <p:cNvPr id="1040"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74448" y="6524536"/>
            <a:ext cx="1981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474448" y="8010436"/>
            <a:ext cx="1981200" cy="600164"/>
          </a:xfrm>
          <a:prstGeom prst="rect">
            <a:avLst/>
          </a:prstGeom>
          <a:noFill/>
        </p:spPr>
        <p:txBody>
          <a:bodyPr wrap="square" rtlCol="0">
            <a:spAutoFit/>
          </a:bodyPr>
          <a:lstStyle/>
          <a:p>
            <a:pPr algn="ctr"/>
            <a:r>
              <a:rPr lang="en-US" sz="1100" dirty="0" smtClean="0"/>
              <a:t>Looking down on the fairing with the Memphis Shade bracket installed.</a:t>
            </a:r>
            <a:endParaRPr lang="en-US" sz="11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5638800" cy="738664"/>
          </a:xfrm>
          <a:prstGeom prst="rect">
            <a:avLst/>
          </a:prstGeom>
        </p:spPr>
        <p:txBody>
          <a:bodyPr wrap="square">
            <a:spAutoFit/>
          </a:bodyPr>
          <a:lstStyle/>
          <a:p>
            <a:pPr algn="ctr"/>
            <a:r>
              <a:rPr lang="en-US" sz="2400" b="1" i="1" dirty="0" smtClean="0"/>
              <a:t>Pre-Fit Fairing Before Painting</a:t>
            </a:r>
          </a:p>
          <a:p>
            <a:pPr algn="ctr"/>
            <a:r>
              <a:rPr lang="en-US" b="1" i="1" dirty="0" smtClean="0"/>
              <a:t>Fairing Instructions for Honda VTX 1300 and 1800</a:t>
            </a:r>
            <a:endParaRPr lang="en-US" dirty="0"/>
          </a:p>
        </p:txBody>
      </p:sp>
      <p:sp>
        <p:nvSpPr>
          <p:cNvPr id="3" name="Rectangle 2"/>
          <p:cNvSpPr/>
          <p:nvPr/>
        </p:nvSpPr>
        <p:spPr>
          <a:xfrm>
            <a:off x="609600" y="1017419"/>
            <a:ext cx="5638800" cy="3231654"/>
          </a:xfrm>
          <a:prstGeom prst="rect">
            <a:avLst/>
          </a:prstGeom>
        </p:spPr>
        <p:txBody>
          <a:bodyPr wrap="square">
            <a:spAutoFit/>
          </a:bodyPr>
          <a:lstStyle/>
          <a:p>
            <a:r>
              <a:rPr lang="en-US" sz="1200" b="1" dirty="0" smtClean="0"/>
              <a:t>Honda VTX 1300 R/S Fairing attaches  with No modifications or drilling.</a:t>
            </a:r>
          </a:p>
          <a:p>
            <a:r>
              <a:rPr lang="en-US" sz="1100" b="1" dirty="0" smtClean="0"/>
              <a:t>Even though the package on the brackets say for VTX 1300,  they fit VTX 1800’s as well.</a:t>
            </a:r>
          </a:p>
          <a:p>
            <a:endParaRPr lang="en-US" sz="800" dirty="0" smtClean="0"/>
          </a:p>
          <a:p>
            <a:r>
              <a:rPr lang="en-US" sz="1100" u="sng" dirty="0" smtClean="0"/>
              <a:t>On all other </a:t>
            </a:r>
            <a:r>
              <a:rPr lang="en-US" sz="1100" b="1" u="sng" dirty="0" smtClean="0"/>
              <a:t>Honda VTX models 1300 &amp; all 1800 (R,C,N,S) </a:t>
            </a:r>
            <a:r>
              <a:rPr lang="en-US" sz="1100" u="sng" dirty="0" smtClean="0"/>
              <a:t>you </a:t>
            </a:r>
            <a:r>
              <a:rPr lang="en-US" sz="1100" b="1" u="sng" dirty="0" smtClean="0"/>
              <a:t>MUST</a:t>
            </a:r>
            <a:r>
              <a:rPr lang="en-US" sz="1100" u="sng" dirty="0" smtClean="0"/>
              <a:t> </a:t>
            </a:r>
            <a:r>
              <a:rPr lang="en-US" sz="1100" b="1" u="sng" dirty="0" smtClean="0"/>
              <a:t>drill ¼” hole in the bottom triple tree on these models.</a:t>
            </a:r>
            <a:r>
              <a:rPr lang="en-US" sz="1100" dirty="0" smtClean="0"/>
              <a:t>  See website under Installation instructions to see more pictures of installation of Memphis Shades.  </a:t>
            </a:r>
            <a:r>
              <a:rPr lang="en-US" sz="1100" b="1" dirty="0" smtClean="0"/>
              <a:t>Please use 2or 3 washers under the brackets for shims or you may shim from the top.  This will help get the fairing closer to your headlight.  </a:t>
            </a:r>
            <a:r>
              <a:rPr lang="en-US" sz="1100" dirty="0" smtClean="0"/>
              <a:t>This is your preference.</a:t>
            </a:r>
          </a:p>
          <a:p>
            <a:endParaRPr lang="en-US" sz="800" b="1" dirty="0" smtClean="0"/>
          </a:p>
          <a:p>
            <a:r>
              <a:rPr lang="en-US" sz="1100" b="1" dirty="0" smtClean="0"/>
              <a:t>1- Take everything out of the box to make sure that you have everything you will need. </a:t>
            </a:r>
          </a:p>
          <a:p>
            <a:r>
              <a:rPr lang="en-US" sz="1100" b="1" dirty="0" smtClean="0"/>
              <a:t>2- Next, </a:t>
            </a:r>
            <a:r>
              <a:rPr lang="en-US" sz="1100" b="1" dirty="0"/>
              <a:t>attach top two bolts of bracket to the top </a:t>
            </a:r>
            <a:r>
              <a:rPr lang="en-US" sz="1100" b="1" dirty="0" smtClean="0"/>
              <a:t>triple </a:t>
            </a:r>
            <a:r>
              <a:rPr lang="en-US" sz="1100" b="1" dirty="0"/>
              <a:t>t</a:t>
            </a:r>
            <a:r>
              <a:rPr lang="en-US" sz="1100" b="1" dirty="0" smtClean="0"/>
              <a:t>ree</a:t>
            </a:r>
            <a:r>
              <a:rPr lang="en-US" sz="1100" b="1" dirty="0"/>
              <a:t>. </a:t>
            </a:r>
            <a:r>
              <a:rPr lang="en-US" sz="1100" b="1" dirty="0" smtClean="0"/>
              <a:t>(To Shim see above)</a:t>
            </a:r>
          </a:p>
          <a:p>
            <a:pPr>
              <a:tabLst>
                <a:tab pos="115888" algn="l"/>
              </a:tabLst>
            </a:pPr>
            <a:r>
              <a:rPr lang="en-US" sz="1100" b="1" dirty="0" smtClean="0"/>
              <a:t>3- With </a:t>
            </a:r>
            <a:r>
              <a:rPr lang="en-US" sz="1100" b="1" dirty="0"/>
              <a:t>bottom of brackets hanging loose, </a:t>
            </a:r>
            <a:r>
              <a:rPr lang="en-US" sz="1100" b="1" dirty="0" smtClean="0"/>
              <a:t>attach fairing to brackets and center fairing on 	 bike.  While </a:t>
            </a:r>
            <a:r>
              <a:rPr lang="en-US" sz="1100" b="1" dirty="0"/>
              <a:t>holding fairing in this position, mark where you will need to </a:t>
            </a:r>
            <a:r>
              <a:rPr lang="en-US" sz="1100" b="1" dirty="0" smtClean="0"/>
              <a:t>drill into bottom 	 triple tree </a:t>
            </a:r>
            <a:r>
              <a:rPr lang="en-US" sz="1100" b="1" dirty="0"/>
              <a:t>for bottom of bracket</a:t>
            </a:r>
            <a:r>
              <a:rPr lang="en-US" sz="1100" b="1" dirty="0" smtClean="0"/>
              <a:t>.  (To Shim see above.)</a:t>
            </a:r>
          </a:p>
          <a:p>
            <a:pPr>
              <a:tabLst>
                <a:tab pos="115888" algn="l"/>
              </a:tabLst>
            </a:pPr>
            <a:r>
              <a:rPr lang="en-US" sz="1100" b="1" dirty="0" smtClean="0"/>
              <a:t>4- Remove headlight (2 bolts) and lay a rag between hanging headlight and fender to avoid 	 scratching. Also remove brackets from triple </a:t>
            </a:r>
            <a:r>
              <a:rPr lang="en-US" sz="1100" b="1" dirty="0"/>
              <a:t>t</a:t>
            </a:r>
            <a:r>
              <a:rPr lang="en-US" sz="1100" b="1" dirty="0" smtClean="0"/>
              <a:t>ree.</a:t>
            </a:r>
          </a:p>
          <a:p>
            <a:r>
              <a:rPr lang="en-US" sz="1100" b="1" dirty="0" smtClean="0"/>
              <a:t>5- Drill two holes, ¼” each on both sides of bottom of triple tree.</a:t>
            </a:r>
          </a:p>
          <a:p>
            <a:r>
              <a:rPr lang="en-US" sz="1100" b="1" dirty="0" smtClean="0"/>
              <a:t>6- Put bracket back on and reinstall headlight.</a:t>
            </a:r>
            <a:endParaRPr lang="en-US" sz="1100" b="1" dirty="0"/>
          </a:p>
          <a:p>
            <a:endParaRPr lang="en-US" sz="1100" b="1" dirty="0" smtClean="0"/>
          </a:p>
        </p:txBody>
      </p:sp>
      <p:sp>
        <p:nvSpPr>
          <p:cNvPr id="5" name="Rectangle 4"/>
          <p:cNvSpPr/>
          <p:nvPr/>
        </p:nvSpPr>
        <p:spPr>
          <a:xfrm>
            <a:off x="533400" y="8534400"/>
            <a:ext cx="5791200" cy="430887"/>
          </a:xfrm>
          <a:prstGeom prst="rect">
            <a:avLst/>
          </a:prstGeom>
        </p:spPr>
        <p:txBody>
          <a:bodyPr wrap="square">
            <a:spAutoFit/>
          </a:bodyPr>
          <a:lstStyle/>
          <a:p>
            <a:pPr algn="ctr"/>
            <a:r>
              <a:rPr lang="en-US" sz="1100" b="1" dirty="0" smtClean="0"/>
              <a:t>If You Have Any Questions  Please Contact WOC Sales Team At 620-795-4421 </a:t>
            </a:r>
          </a:p>
          <a:p>
            <a:pPr algn="ctr"/>
            <a:r>
              <a:rPr lang="en-US" sz="1100" b="1" dirty="0" smtClean="0"/>
              <a:t>Or Email us at </a:t>
            </a:r>
            <a:r>
              <a:rPr lang="en-US" sz="1100" b="1" dirty="0" smtClean="0">
                <a:hlinkClick r:id="rId2"/>
              </a:rPr>
              <a:t>sales@wideopencustom.com</a:t>
            </a:r>
            <a:r>
              <a:rPr lang="en-US" sz="1100" b="1" dirty="0" smtClean="0"/>
              <a:t> </a:t>
            </a:r>
          </a:p>
        </p:txBody>
      </p:sp>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288" y="4240583"/>
            <a:ext cx="1962912" cy="147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99288" y="5690681"/>
            <a:ext cx="1962912" cy="769441"/>
          </a:xfrm>
          <a:prstGeom prst="rect">
            <a:avLst/>
          </a:prstGeom>
          <a:noFill/>
        </p:spPr>
        <p:txBody>
          <a:bodyPr wrap="square" rtlCol="0">
            <a:spAutoFit/>
          </a:bodyPr>
          <a:lstStyle/>
          <a:p>
            <a:pPr algn="ctr"/>
            <a:r>
              <a:rPr lang="en-US" sz="1100" dirty="0" smtClean="0"/>
              <a:t>Looking down on the bottom triple </a:t>
            </a:r>
            <a:r>
              <a:rPr lang="en-US" sz="1100" dirty="0"/>
              <a:t>t</a:t>
            </a:r>
            <a:r>
              <a:rPr lang="en-US" sz="1100" dirty="0" smtClean="0"/>
              <a:t>ree with the bracket installed. With a ¼” hole drilled for the 2</a:t>
            </a:r>
            <a:r>
              <a:rPr lang="en-US" sz="1100" baseline="30000" dirty="0" smtClean="0"/>
              <a:t>nd</a:t>
            </a:r>
            <a:r>
              <a:rPr lang="en-US" sz="1100" dirty="0" smtClean="0"/>
              <a:t> bracket installation.</a:t>
            </a:r>
            <a:endParaRPr lang="en-US" sz="1100" dirty="0"/>
          </a:p>
        </p:txBody>
      </p:sp>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226867"/>
            <a:ext cx="1981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362200" y="5788967"/>
            <a:ext cx="2133600" cy="430887"/>
          </a:xfrm>
          <a:prstGeom prst="rect">
            <a:avLst/>
          </a:prstGeom>
          <a:noFill/>
        </p:spPr>
        <p:txBody>
          <a:bodyPr wrap="square" rtlCol="0">
            <a:spAutoFit/>
          </a:bodyPr>
          <a:lstStyle/>
          <a:p>
            <a:pPr algn="ctr"/>
            <a:r>
              <a:rPr lang="en-US" sz="1100" dirty="0" smtClean="0"/>
              <a:t>Brackets installed with headlight out.</a:t>
            </a:r>
            <a:endParaRPr lang="en-US" sz="1100" dirty="0"/>
          </a:p>
        </p:txBody>
      </p:sp>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4448" y="4264967"/>
            <a:ext cx="1944425" cy="145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474448" y="5723285"/>
            <a:ext cx="1944425" cy="769441"/>
          </a:xfrm>
          <a:prstGeom prst="rect">
            <a:avLst/>
          </a:prstGeom>
          <a:noFill/>
        </p:spPr>
        <p:txBody>
          <a:bodyPr wrap="square" rtlCol="0">
            <a:spAutoFit/>
          </a:bodyPr>
          <a:lstStyle/>
          <a:p>
            <a:pPr algn="ctr"/>
            <a:r>
              <a:rPr lang="en-US" sz="1100" dirty="0" smtClean="0"/>
              <a:t>Looking down on the bottom of the triple </a:t>
            </a:r>
            <a:r>
              <a:rPr lang="en-US" sz="1100" dirty="0"/>
              <a:t>t</a:t>
            </a:r>
            <a:r>
              <a:rPr lang="en-US" sz="1100" dirty="0" smtClean="0"/>
              <a:t>ree where the ¼” hole has been drilled and the bracket is installed.</a:t>
            </a:r>
            <a:endParaRPr lang="en-US" sz="1100" dirty="0"/>
          </a:p>
        </p:txBody>
      </p:sp>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9200" y="-4629150"/>
            <a:ext cx="2453640" cy="18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1160" y="6553200"/>
            <a:ext cx="1971040" cy="1478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41960" y="8002816"/>
            <a:ext cx="1920240" cy="430887"/>
          </a:xfrm>
          <a:prstGeom prst="rect">
            <a:avLst/>
          </a:prstGeom>
          <a:noFill/>
        </p:spPr>
        <p:txBody>
          <a:bodyPr wrap="square" rtlCol="0">
            <a:spAutoFit/>
          </a:bodyPr>
          <a:lstStyle/>
          <a:p>
            <a:pPr algn="ctr"/>
            <a:r>
              <a:rPr lang="en-US" sz="1100" dirty="0" smtClean="0"/>
              <a:t>Side view of brackets installed and headlight off.</a:t>
            </a:r>
            <a:endParaRPr lang="en-US" sz="1100" dirty="0"/>
          </a:p>
        </p:txBody>
      </p:sp>
      <p:pic>
        <p:nvPicPr>
          <p:cNvPr id="1037"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39200" y="-4629150"/>
            <a:ext cx="2453640" cy="18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39200" y="-4629150"/>
            <a:ext cx="2453640" cy="18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8400" y="6524536"/>
            <a:ext cx="1981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438400" y="8010436"/>
            <a:ext cx="1981200" cy="430887"/>
          </a:xfrm>
          <a:prstGeom prst="rect">
            <a:avLst/>
          </a:prstGeom>
          <a:noFill/>
        </p:spPr>
        <p:txBody>
          <a:bodyPr wrap="square" rtlCol="0">
            <a:spAutoFit/>
          </a:bodyPr>
          <a:lstStyle/>
          <a:p>
            <a:pPr algn="ctr"/>
            <a:r>
              <a:rPr lang="en-US" sz="1100" dirty="0" smtClean="0"/>
              <a:t>Side view of installed brackets and headlight reattached.</a:t>
            </a:r>
            <a:endParaRPr lang="en-US" sz="1100" dirty="0"/>
          </a:p>
        </p:txBody>
      </p:sp>
      <p:pic>
        <p:nvPicPr>
          <p:cNvPr id="1040"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74448" y="6524536"/>
            <a:ext cx="1981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474448" y="8010436"/>
            <a:ext cx="1981200" cy="600164"/>
          </a:xfrm>
          <a:prstGeom prst="rect">
            <a:avLst/>
          </a:prstGeom>
          <a:noFill/>
        </p:spPr>
        <p:txBody>
          <a:bodyPr wrap="square" rtlCol="0">
            <a:spAutoFit/>
          </a:bodyPr>
          <a:lstStyle/>
          <a:p>
            <a:pPr algn="ctr"/>
            <a:r>
              <a:rPr lang="en-US" sz="1100" dirty="0" smtClean="0"/>
              <a:t>Looking down on the fairing with the Memphis Shade bracket installed.</a:t>
            </a:r>
            <a:endParaRPr lang="en-US" sz="1100" dirty="0"/>
          </a:p>
        </p:txBody>
      </p:sp>
    </p:spTree>
    <p:extLst>
      <p:ext uri="{BB962C8B-B14F-4D97-AF65-F5344CB8AC3E}">
        <p14:creationId xmlns:p14="http://schemas.microsoft.com/office/powerpoint/2010/main" val="2753717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6248400" cy="523220"/>
          </a:xfrm>
          <a:prstGeom prst="rect">
            <a:avLst/>
          </a:prstGeom>
        </p:spPr>
        <p:txBody>
          <a:bodyPr wrap="square">
            <a:spAutoFit/>
          </a:bodyPr>
          <a:lstStyle/>
          <a:p>
            <a:pPr algn="ctr"/>
            <a:r>
              <a:rPr lang="en-US" sz="2800" b="1" i="1" dirty="0" smtClean="0"/>
              <a:t>Pre-Fit Fairing Before Painting</a:t>
            </a:r>
            <a:endParaRPr lang="en-US" sz="2800" dirty="0"/>
          </a:p>
        </p:txBody>
      </p:sp>
      <p:sp>
        <p:nvSpPr>
          <p:cNvPr id="3" name="Rectangle 2"/>
          <p:cNvSpPr/>
          <p:nvPr/>
        </p:nvSpPr>
        <p:spPr>
          <a:xfrm>
            <a:off x="228600" y="751820"/>
            <a:ext cx="6019800" cy="615553"/>
          </a:xfrm>
          <a:prstGeom prst="rect">
            <a:avLst/>
          </a:prstGeom>
        </p:spPr>
        <p:txBody>
          <a:bodyPr wrap="square">
            <a:spAutoFit/>
          </a:bodyPr>
          <a:lstStyle/>
          <a:p>
            <a:r>
              <a:rPr lang="en-US" sz="1400" dirty="0" smtClean="0"/>
              <a:t> </a:t>
            </a:r>
            <a:r>
              <a:rPr lang="en-US" sz="1000" dirty="0" smtClean="0"/>
              <a:t>Take everything out of the box to make sure that you have everything you will need.  To Pre-fit the fairing, use 6 black 8 x ¾” screws to attach the fairing to the brackets .  Use one on each side along with one on the top and one on bottom. </a:t>
            </a:r>
          </a:p>
        </p:txBody>
      </p:sp>
      <p:sp>
        <p:nvSpPr>
          <p:cNvPr id="4" name="Rectangle 3"/>
          <p:cNvSpPr/>
          <p:nvPr/>
        </p:nvSpPr>
        <p:spPr>
          <a:xfrm>
            <a:off x="228600" y="1367373"/>
            <a:ext cx="6408420" cy="400110"/>
          </a:xfrm>
          <a:prstGeom prst="rect">
            <a:avLst/>
          </a:prstGeom>
        </p:spPr>
        <p:txBody>
          <a:bodyPr wrap="square">
            <a:spAutoFit/>
          </a:bodyPr>
          <a:lstStyle/>
          <a:p>
            <a:pPr algn="ctr"/>
            <a:r>
              <a:rPr lang="en-US" sz="2000" b="1" i="1" dirty="0" smtClean="0"/>
              <a:t>Fairing Instructions for  Honda Valkyrie</a:t>
            </a:r>
            <a:endParaRPr lang="en-US" sz="2000" b="1" dirty="0"/>
          </a:p>
        </p:txBody>
      </p:sp>
      <p:sp>
        <p:nvSpPr>
          <p:cNvPr id="5" name="Rectangle 4"/>
          <p:cNvSpPr/>
          <p:nvPr/>
        </p:nvSpPr>
        <p:spPr>
          <a:xfrm>
            <a:off x="457200" y="8534400"/>
            <a:ext cx="5943600" cy="430887"/>
          </a:xfrm>
          <a:prstGeom prst="rect">
            <a:avLst/>
          </a:prstGeom>
        </p:spPr>
        <p:txBody>
          <a:bodyPr wrap="square">
            <a:spAutoFit/>
          </a:bodyPr>
          <a:lstStyle/>
          <a:p>
            <a:pPr algn="ctr"/>
            <a:r>
              <a:rPr lang="en-US" sz="1100" b="1" dirty="0" smtClean="0"/>
              <a:t>If You Have Any Questions  Please Contact WOC Sales Team At 620-795-4421 </a:t>
            </a:r>
          </a:p>
          <a:p>
            <a:pPr algn="ctr"/>
            <a:r>
              <a:rPr lang="en-US" sz="1100" b="1" dirty="0" smtClean="0"/>
              <a:t>Or Email us at </a:t>
            </a:r>
            <a:r>
              <a:rPr lang="en-US" sz="1100" b="1" dirty="0" smtClean="0">
                <a:hlinkClick r:id="rId2"/>
              </a:rPr>
              <a:t>sales@wideopencustom.com</a:t>
            </a:r>
            <a:r>
              <a:rPr lang="en-US" sz="1100" b="1" dirty="0" smtClean="0"/>
              <a:t> </a:t>
            </a:r>
          </a:p>
        </p:txBody>
      </p:sp>
      <p:pic>
        <p:nvPicPr>
          <p:cNvPr id="10242" name="Picture 2" descr="S:\Wide Open Folder\instruction pictures\valkyri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21" t="12438" r="25570" b="13993"/>
          <a:stretch/>
        </p:blipFill>
        <p:spPr bwMode="auto">
          <a:xfrm>
            <a:off x="4038600" y="6304005"/>
            <a:ext cx="1695450" cy="16496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2887" y="1795078"/>
            <a:ext cx="4648200" cy="4508927"/>
          </a:xfrm>
          <a:prstGeom prst="rect">
            <a:avLst/>
          </a:prstGeom>
          <a:noFill/>
        </p:spPr>
        <p:txBody>
          <a:bodyPr wrap="square" rtlCol="0">
            <a:spAutoFit/>
          </a:bodyPr>
          <a:lstStyle/>
          <a:p>
            <a:r>
              <a:rPr lang="en-US" sz="1100" i="1" dirty="0" smtClean="0"/>
              <a:t>The Honda Valkyrie fairing is a bolt-on style fairing. The fairing is not quick detach and does not lock onto the motorcycle fork tubes. The fairing only mounts up to the Memphis Shades adjustable clamp brackets.  </a:t>
            </a:r>
          </a:p>
          <a:p>
            <a:endParaRPr lang="en-US" sz="1100" i="1" dirty="0"/>
          </a:p>
          <a:p>
            <a:r>
              <a:rPr lang="en-US" sz="1100" i="1" dirty="0" smtClean="0"/>
              <a:t>Valkyrie fairing’s will work with the stock gages and running lights. There is no adjustment needed to be made. </a:t>
            </a:r>
          </a:p>
          <a:p>
            <a:endParaRPr lang="en-US" sz="1100" i="1" dirty="0" smtClean="0"/>
          </a:p>
          <a:p>
            <a:r>
              <a:rPr lang="en-US" sz="1100" dirty="0" smtClean="0"/>
              <a:t>Honda Valkyrie </a:t>
            </a:r>
            <a:r>
              <a:rPr lang="en-US" sz="1100" dirty="0"/>
              <a:t>fairings mount onto Memphis Shade Clamp brackets</a:t>
            </a:r>
            <a:r>
              <a:rPr lang="en-US" sz="1100" dirty="0" smtClean="0"/>
              <a:t>.</a:t>
            </a:r>
          </a:p>
          <a:p>
            <a:r>
              <a:rPr lang="en-US" sz="1100" b="1" i="1" dirty="0" smtClean="0"/>
              <a:t>Memphis Shades Part #: MEM9954</a:t>
            </a:r>
          </a:p>
          <a:p>
            <a:endParaRPr lang="en-US" sz="1100" b="1" dirty="0"/>
          </a:p>
          <a:p>
            <a:r>
              <a:rPr lang="en-US" sz="1100" b="1" dirty="0" smtClean="0"/>
              <a:t>Installing Memphis Shade Adjustable Clamp bracket:</a:t>
            </a:r>
            <a:endParaRPr lang="en-US" sz="1100" b="1" dirty="0"/>
          </a:p>
          <a:p>
            <a:endParaRPr lang="en-US" sz="800" dirty="0" smtClean="0"/>
          </a:p>
          <a:p>
            <a:r>
              <a:rPr lang="en-US" sz="1100" dirty="0" smtClean="0"/>
              <a:t>1</a:t>
            </a:r>
            <a:r>
              <a:rPr lang="en-US" sz="1100" dirty="0"/>
              <a:t>. Attach the fork clamps to the forks (Allen head screws should be on the outside of the forks</a:t>
            </a:r>
            <a:r>
              <a:rPr lang="en-US" sz="1100" dirty="0" smtClean="0"/>
              <a:t>). Arrange </a:t>
            </a:r>
            <a:r>
              <a:rPr lang="en-US" sz="1100" dirty="0"/>
              <a:t>the forks as shown, but do not fully tighten yet -  you should be able to  move </a:t>
            </a:r>
            <a:r>
              <a:rPr lang="en-US" sz="1100" dirty="0" smtClean="0"/>
              <a:t>the </a:t>
            </a:r>
            <a:r>
              <a:rPr lang="en-US" sz="1100" dirty="0"/>
              <a:t>clamps around with some pressure. Loosen the Allen head screws. </a:t>
            </a:r>
          </a:p>
          <a:p>
            <a:endParaRPr lang="en-US" sz="800" dirty="0" smtClean="0"/>
          </a:p>
          <a:p>
            <a:r>
              <a:rPr lang="en-US" sz="1100" dirty="0" smtClean="0"/>
              <a:t>2.  </a:t>
            </a:r>
            <a:r>
              <a:rPr lang="en-US" sz="1100" dirty="0"/>
              <a:t>Place the fairing on the bike, fully engaging the mounting brackets with </a:t>
            </a:r>
            <a:r>
              <a:rPr lang="en-US" sz="1100" dirty="0" smtClean="0"/>
              <a:t>the ¼” Chrome spacer and  </a:t>
            </a:r>
            <a:r>
              <a:rPr lang="en-US" sz="1100" dirty="0"/>
              <a:t>Allen head screw </a:t>
            </a:r>
            <a:r>
              <a:rPr lang="en-US" sz="1100" dirty="0" smtClean="0"/>
              <a:t>on </a:t>
            </a:r>
            <a:r>
              <a:rPr lang="en-US" sz="1100" dirty="0"/>
              <a:t>the fork clamps – start with the lower brackets. Once in place, slightly tighten the screw. Attach the top brackets to the top fork </a:t>
            </a:r>
            <a:r>
              <a:rPr lang="en-US" sz="1100" dirty="0" smtClean="0"/>
              <a:t>clamps (See picture above).</a:t>
            </a:r>
            <a:endParaRPr lang="en-US" sz="1100" dirty="0"/>
          </a:p>
          <a:p>
            <a:endParaRPr lang="en-US" sz="800" dirty="0" smtClean="0"/>
          </a:p>
          <a:p>
            <a:r>
              <a:rPr lang="en-US" sz="1100" dirty="0" smtClean="0"/>
              <a:t>3</a:t>
            </a:r>
            <a:r>
              <a:rPr lang="en-US" sz="1100" dirty="0"/>
              <a:t>. Adjust the alignment of the fairing by simply pushing it around and/or changing the position of </a:t>
            </a:r>
            <a:r>
              <a:rPr lang="en-US" sz="1100" dirty="0" smtClean="0"/>
              <a:t>the </a:t>
            </a:r>
            <a:r>
              <a:rPr lang="en-US" sz="1100" dirty="0"/>
              <a:t>fork clamps. Once it is in the correct location fully tighten the fork clamps and the screws.</a:t>
            </a:r>
          </a:p>
          <a:p>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2895600"/>
            <a:ext cx="1760220" cy="132016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046" y="6298052"/>
            <a:ext cx="2207425" cy="1655569"/>
          </a:xfrm>
          <a:prstGeom prst="rect">
            <a:avLst/>
          </a:prstGeom>
        </p:spPr>
      </p:pic>
      <p:sp>
        <p:nvSpPr>
          <p:cNvPr id="6" name="TextBox 5"/>
          <p:cNvSpPr txBox="1"/>
          <p:nvPr/>
        </p:nvSpPr>
        <p:spPr>
          <a:xfrm>
            <a:off x="1143000" y="8001000"/>
            <a:ext cx="14097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Driver’s View </a:t>
            </a:r>
            <a:endParaRPr lang="en-US" dirty="0"/>
          </a:p>
        </p:txBody>
      </p:sp>
      <p:sp>
        <p:nvSpPr>
          <p:cNvPr id="7" name="TextBox 6"/>
          <p:cNvSpPr txBox="1"/>
          <p:nvPr/>
        </p:nvSpPr>
        <p:spPr>
          <a:xfrm>
            <a:off x="4048125" y="8001000"/>
            <a:ext cx="168592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Honda Valkyrie</a:t>
            </a:r>
            <a:endParaRPr lang="en-US" dirty="0"/>
          </a:p>
        </p:txBody>
      </p:sp>
      <p:sp>
        <p:nvSpPr>
          <p:cNvPr id="9" name="TextBox 8"/>
          <p:cNvSpPr txBox="1"/>
          <p:nvPr/>
        </p:nvSpPr>
        <p:spPr>
          <a:xfrm>
            <a:off x="4891088" y="4267200"/>
            <a:ext cx="174593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t>Memphis Shade Brackets with ¼” Chrome Spacer.</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5943600" cy="523220"/>
          </a:xfrm>
          <a:prstGeom prst="rect">
            <a:avLst/>
          </a:prstGeom>
        </p:spPr>
        <p:txBody>
          <a:bodyPr wrap="square">
            <a:spAutoFit/>
          </a:bodyPr>
          <a:lstStyle/>
          <a:p>
            <a:pPr algn="ctr"/>
            <a:r>
              <a:rPr lang="en-US" sz="2800" b="1" i="1" dirty="0" smtClean="0"/>
              <a:t>Pre-Fit Fairing Before Painting</a:t>
            </a:r>
            <a:endParaRPr lang="en-US" sz="2800" dirty="0"/>
          </a:p>
        </p:txBody>
      </p:sp>
      <p:sp>
        <p:nvSpPr>
          <p:cNvPr id="3" name="Rectangle 2"/>
          <p:cNvSpPr/>
          <p:nvPr/>
        </p:nvSpPr>
        <p:spPr>
          <a:xfrm>
            <a:off x="381000" y="914400"/>
            <a:ext cx="6172200" cy="307777"/>
          </a:xfrm>
          <a:prstGeom prst="rect">
            <a:avLst/>
          </a:prstGeom>
        </p:spPr>
        <p:txBody>
          <a:bodyPr wrap="square">
            <a:spAutoFit/>
          </a:bodyPr>
          <a:lstStyle/>
          <a:p>
            <a:endParaRPr lang="en-US" sz="1400" dirty="0" smtClean="0"/>
          </a:p>
        </p:txBody>
      </p:sp>
      <p:sp>
        <p:nvSpPr>
          <p:cNvPr id="4" name="Rectangle 3"/>
          <p:cNvSpPr/>
          <p:nvPr/>
        </p:nvSpPr>
        <p:spPr>
          <a:xfrm>
            <a:off x="304800" y="1254345"/>
            <a:ext cx="6172200" cy="400110"/>
          </a:xfrm>
          <a:prstGeom prst="rect">
            <a:avLst/>
          </a:prstGeom>
        </p:spPr>
        <p:txBody>
          <a:bodyPr wrap="square">
            <a:spAutoFit/>
          </a:bodyPr>
          <a:lstStyle/>
          <a:p>
            <a:pPr algn="ctr"/>
            <a:r>
              <a:rPr lang="en-US" sz="2000" b="1" i="1" dirty="0" smtClean="0"/>
              <a:t>Fairing Instructions for Honda Rune </a:t>
            </a:r>
            <a:endParaRPr lang="en-US" sz="2000" b="1" dirty="0"/>
          </a:p>
        </p:txBody>
      </p:sp>
      <p:sp>
        <p:nvSpPr>
          <p:cNvPr id="5" name="Rectangle 4"/>
          <p:cNvSpPr/>
          <p:nvPr/>
        </p:nvSpPr>
        <p:spPr>
          <a:xfrm>
            <a:off x="304800" y="8458200"/>
            <a:ext cx="6172200" cy="430887"/>
          </a:xfrm>
          <a:prstGeom prst="rect">
            <a:avLst/>
          </a:prstGeom>
        </p:spPr>
        <p:txBody>
          <a:bodyPr wrap="square">
            <a:spAutoFit/>
          </a:bodyPr>
          <a:lstStyle/>
          <a:p>
            <a:pPr algn="ctr"/>
            <a:r>
              <a:rPr lang="en-US" sz="1100" b="1" dirty="0" smtClean="0"/>
              <a:t>If You Have Any Questions  Please Contact WOC Sales Team At 620-795-4421 </a:t>
            </a:r>
          </a:p>
          <a:p>
            <a:pPr algn="ctr"/>
            <a:r>
              <a:rPr lang="en-US" sz="1100" b="1" dirty="0" smtClean="0"/>
              <a:t>Or Email us at </a:t>
            </a:r>
            <a:r>
              <a:rPr lang="en-US" sz="1100" b="1" dirty="0" smtClean="0">
                <a:hlinkClick r:id="rId2"/>
              </a:rPr>
              <a:t>sales@wideopencustom.com</a:t>
            </a:r>
            <a:r>
              <a:rPr lang="en-US" sz="1100" b="1" dirty="0" smtClean="0"/>
              <a:t> </a:t>
            </a:r>
          </a:p>
        </p:txBody>
      </p:sp>
      <p:sp>
        <p:nvSpPr>
          <p:cNvPr id="10" name="Rectangle 9"/>
          <p:cNvSpPr/>
          <p:nvPr/>
        </p:nvSpPr>
        <p:spPr>
          <a:xfrm>
            <a:off x="228600" y="828020"/>
            <a:ext cx="6400800" cy="400110"/>
          </a:xfrm>
          <a:prstGeom prst="rect">
            <a:avLst/>
          </a:prstGeom>
        </p:spPr>
        <p:txBody>
          <a:bodyPr wrap="square">
            <a:spAutoFit/>
          </a:bodyPr>
          <a:lstStyle/>
          <a:p>
            <a:r>
              <a:rPr lang="en-US" sz="1000" dirty="0" smtClean="0"/>
              <a:t>Take everything out of the box to make sure that you have everything you will need.  To Pre-fit the fairing, use 6 black 8 x ¾” screws to attach the fairing to the brackets .  Use one on each side along with one on the top and one on bottom. </a:t>
            </a:r>
            <a:endParaRPr lang="en-US" sz="1000" dirty="0"/>
          </a:p>
        </p:txBody>
      </p:sp>
      <p:pic>
        <p:nvPicPr>
          <p:cNvPr id="11266" name="Picture 2" descr="S:\Wide Open Folder\instruction pictures\rune trik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662"/>
          <a:stretch/>
        </p:blipFill>
        <p:spPr bwMode="auto">
          <a:xfrm>
            <a:off x="579737" y="6248400"/>
            <a:ext cx="204682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Pictures\HONDA\HONDA RUNE\Joe Jenkins Honda Rune\hondaRune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944" y="2514600"/>
            <a:ext cx="1761445" cy="15773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ictures\HONDA\HONDA RUNE\Honda Rune Bracket Peter\Honda Rune bracket pet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944" y="4419600"/>
            <a:ext cx="1714500" cy="1142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676919"/>
            <a:ext cx="4673031" cy="4655121"/>
          </a:xfrm>
          <a:prstGeom prst="rect">
            <a:avLst/>
          </a:prstGeom>
          <a:noFill/>
        </p:spPr>
        <p:txBody>
          <a:bodyPr wrap="square" rtlCol="0">
            <a:spAutoFit/>
          </a:bodyPr>
          <a:lstStyle/>
          <a:p>
            <a:r>
              <a:rPr lang="en-US" sz="1100" dirty="0"/>
              <a:t>WOC offers two fairing options for the bikes with the bullet headlight style; diamond smooth or diamond ridge. </a:t>
            </a:r>
            <a:r>
              <a:rPr lang="en-US" sz="1100" b="1" dirty="0"/>
              <a:t>(see pictures below)</a:t>
            </a:r>
          </a:p>
          <a:p>
            <a:pPr lvl="0" fontAlgn="base">
              <a:spcBef>
                <a:spcPct val="0"/>
              </a:spcBef>
              <a:spcAft>
                <a:spcPct val="0"/>
              </a:spcAft>
            </a:pPr>
            <a:endParaRPr lang="en-US" sz="1200" dirty="0" smtClean="0">
              <a:ea typeface="Times New Roman" pitchFamily="18" charset="0"/>
              <a:cs typeface="Arial" pitchFamily="34" charset="0"/>
            </a:endParaRPr>
          </a:p>
          <a:p>
            <a:r>
              <a:rPr lang="en-US" sz="1100" dirty="0" smtClean="0"/>
              <a:t>Honda Rune </a:t>
            </a:r>
            <a:r>
              <a:rPr lang="en-US" sz="1100" dirty="0"/>
              <a:t>fairings mount onto Memphis Shade Clamp brackets</a:t>
            </a:r>
            <a:r>
              <a:rPr lang="en-US" sz="1100" dirty="0" smtClean="0"/>
              <a:t>.</a:t>
            </a:r>
          </a:p>
          <a:p>
            <a:r>
              <a:rPr lang="en-US" sz="1100" b="1" dirty="0" smtClean="0"/>
              <a:t>Memphis Shades Part #: MEM 9954</a:t>
            </a:r>
          </a:p>
          <a:p>
            <a:pPr algn="ctr"/>
            <a:endParaRPr lang="en-US" sz="1100" b="1" dirty="0"/>
          </a:p>
          <a:p>
            <a:pPr algn="ctr"/>
            <a:endParaRPr lang="en-US" sz="1100" b="1" dirty="0"/>
          </a:p>
          <a:p>
            <a:r>
              <a:rPr lang="en-US" sz="1050" b="1" dirty="0"/>
              <a:t>Installing Memphis Shade Adjustable Clamp bracket</a:t>
            </a:r>
            <a:r>
              <a:rPr lang="en-US" sz="1050" b="1" dirty="0" smtClean="0"/>
              <a:t>:</a:t>
            </a:r>
            <a:endParaRPr lang="en-US" sz="1050" dirty="0" smtClean="0"/>
          </a:p>
          <a:p>
            <a:r>
              <a:rPr lang="en-US" sz="1050" dirty="0" smtClean="0"/>
              <a:t>1</a:t>
            </a:r>
            <a:r>
              <a:rPr lang="en-US" sz="1050" dirty="0"/>
              <a:t>. Attach the fork clamps to the forks (Allen head screws should be on the outside of the forks</a:t>
            </a:r>
            <a:r>
              <a:rPr lang="en-US" sz="1050" dirty="0" smtClean="0"/>
              <a:t>). </a:t>
            </a:r>
            <a:r>
              <a:rPr lang="en-US" sz="1050" dirty="0"/>
              <a:t>Arrange the forks as shown, but do not fully tighten yet -  you should be able to  move </a:t>
            </a:r>
            <a:r>
              <a:rPr lang="en-US" sz="1050" dirty="0" smtClean="0"/>
              <a:t>the </a:t>
            </a:r>
            <a:r>
              <a:rPr lang="en-US" sz="1050" dirty="0"/>
              <a:t>clamps around with some pressure. Loosen the Allen head screws. </a:t>
            </a:r>
            <a:r>
              <a:rPr lang="en-US" sz="1050" dirty="0" smtClean="0"/>
              <a:t>(see picture 1)</a:t>
            </a:r>
          </a:p>
          <a:p>
            <a:endParaRPr lang="en-US" sz="800" dirty="0"/>
          </a:p>
          <a:p>
            <a:r>
              <a:rPr lang="en-US" sz="1050" dirty="0"/>
              <a:t>2. Place the fairing on the bike, fully engaging the mounting brackets with the Allen head screw </a:t>
            </a:r>
            <a:r>
              <a:rPr lang="en-US" sz="1050" dirty="0" smtClean="0"/>
              <a:t>on </a:t>
            </a:r>
            <a:r>
              <a:rPr lang="en-US" sz="1050" dirty="0"/>
              <a:t>the fork clamps – start with the lower brackets. Once in place, slightly tighten the screw. Attach the top brackets to the top fork clamps. </a:t>
            </a:r>
            <a:endParaRPr lang="en-US" sz="1050" dirty="0" smtClean="0"/>
          </a:p>
          <a:p>
            <a:endParaRPr lang="en-US" sz="800" dirty="0"/>
          </a:p>
          <a:p>
            <a:r>
              <a:rPr lang="en-US" sz="1050" dirty="0"/>
              <a:t>3. Adjust the alignment of the fairing by simply pushing it around and/or changing the position of </a:t>
            </a:r>
            <a:r>
              <a:rPr lang="en-US" sz="1050" dirty="0" smtClean="0"/>
              <a:t>the </a:t>
            </a:r>
            <a:r>
              <a:rPr lang="en-US" sz="1050" dirty="0"/>
              <a:t>fork clamps. Once it is in the correct location fully tighten the fork clamps and the screws.</a:t>
            </a:r>
          </a:p>
          <a:p>
            <a:pPr fontAlgn="base">
              <a:spcBef>
                <a:spcPct val="0"/>
              </a:spcBef>
              <a:spcAft>
                <a:spcPct val="0"/>
              </a:spcAft>
            </a:pPr>
            <a:endParaRPr lang="en-US" sz="1000" dirty="0">
              <a:ea typeface="Times New Roman" pitchFamily="18" charset="0"/>
              <a:cs typeface="Arial" pitchFamily="34" charset="0"/>
            </a:endParaRPr>
          </a:p>
          <a:p>
            <a:pPr fontAlgn="base">
              <a:spcBef>
                <a:spcPct val="0"/>
              </a:spcBef>
              <a:spcAft>
                <a:spcPct val="0"/>
              </a:spcAft>
            </a:pPr>
            <a:r>
              <a:rPr lang="en-US" sz="1100" dirty="0" smtClean="0">
                <a:ea typeface="Times New Roman" pitchFamily="18" charset="0"/>
                <a:cs typeface="Arial" pitchFamily="34" charset="0"/>
              </a:rPr>
              <a:t> </a:t>
            </a:r>
            <a:r>
              <a:rPr lang="en-US" sz="1100" dirty="0">
                <a:ea typeface="Times New Roman" pitchFamily="18" charset="0"/>
                <a:cs typeface="Arial" pitchFamily="34" charset="0"/>
              </a:rPr>
              <a:t>4- 1” Chrome spacers, 4-M6 x 40 bolts (1 ¾”), 4-Meteric Nuts </a:t>
            </a:r>
            <a:r>
              <a:rPr lang="en-US" sz="1100" dirty="0" smtClean="0">
                <a:ea typeface="Times New Roman" pitchFamily="18" charset="0"/>
                <a:cs typeface="Arial" pitchFamily="34" charset="0"/>
              </a:rPr>
              <a:t>attach </a:t>
            </a:r>
            <a:r>
              <a:rPr lang="en-US" sz="1100" dirty="0">
                <a:ea typeface="Times New Roman" pitchFamily="18" charset="0"/>
                <a:cs typeface="Arial" pitchFamily="34" charset="0"/>
              </a:rPr>
              <a:t>the Honda Rune bracket and Honda Rune Extension </a:t>
            </a:r>
            <a:r>
              <a:rPr lang="en-US" sz="1100" dirty="0" smtClean="0">
                <a:ea typeface="Times New Roman" pitchFamily="18" charset="0"/>
                <a:cs typeface="Arial" pitchFamily="34" charset="0"/>
              </a:rPr>
              <a:t>brackets. Honda Rune </a:t>
            </a:r>
            <a:r>
              <a:rPr lang="en-US" sz="1100" dirty="0">
                <a:ea typeface="Times New Roman" pitchFamily="18" charset="0"/>
                <a:cs typeface="Arial" pitchFamily="34" charset="0"/>
              </a:rPr>
              <a:t>brackets and the Honda Rune </a:t>
            </a:r>
            <a:r>
              <a:rPr lang="en-US" sz="1100" dirty="0" smtClean="0">
                <a:ea typeface="Times New Roman" pitchFamily="18" charset="0"/>
                <a:cs typeface="Arial" pitchFamily="34" charset="0"/>
              </a:rPr>
              <a:t>Extension brackets attach to the fairing by using the 18 Stainless Steel screws provided in the bolt bag (see picture 2). </a:t>
            </a:r>
            <a:endParaRPr lang="en-US" sz="800" dirty="0" smtClean="0">
              <a:ea typeface="Times New Roman" pitchFamily="18" charset="0"/>
              <a:cs typeface="Arial" pitchFamily="34" charset="0"/>
            </a:endParaRPr>
          </a:p>
          <a:p>
            <a:pPr lvl="0" fontAlgn="base">
              <a:spcBef>
                <a:spcPct val="0"/>
              </a:spcBef>
              <a:spcAft>
                <a:spcPct val="0"/>
              </a:spcAft>
            </a:pPr>
            <a:endParaRPr lang="en-US" sz="1100" dirty="0" smtClean="0">
              <a:ea typeface="Times New Roman" pitchFamily="18" charset="0"/>
              <a:cs typeface="Arial" pitchFamily="34" charset="0"/>
            </a:endParaRPr>
          </a:p>
          <a:p>
            <a:pPr lvl="0" fontAlgn="base">
              <a:spcBef>
                <a:spcPct val="0"/>
              </a:spcBef>
              <a:spcAft>
                <a:spcPct val="0"/>
              </a:spcAft>
            </a:pPr>
            <a:r>
              <a:rPr lang="en-US" sz="1100" dirty="0" smtClean="0">
                <a:ea typeface="Times New Roman" pitchFamily="18" charset="0"/>
                <a:cs typeface="Arial" pitchFamily="34" charset="0"/>
              </a:rPr>
              <a:t>Turn signals must be lowered to clear the fairing. </a:t>
            </a:r>
            <a:endParaRPr lang="en-US" sz="1100" dirty="0">
              <a:cs typeface="Arial" pitchFamily="34" charset="0"/>
            </a:endParaRPr>
          </a:p>
        </p:txBody>
      </p:sp>
      <p:sp>
        <p:nvSpPr>
          <p:cNvPr id="7" name="Snip Same Side Corner Rectangle 6"/>
          <p:cNvSpPr/>
          <p:nvPr/>
        </p:nvSpPr>
        <p:spPr>
          <a:xfrm>
            <a:off x="6400800" y="4885609"/>
            <a:ext cx="228600" cy="228600"/>
          </a:xfrm>
          <a:prstGeom prst="snip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387529" y="4867988"/>
            <a:ext cx="347324" cy="246221"/>
          </a:xfrm>
          <a:prstGeom prst="rect">
            <a:avLst/>
          </a:prstGeom>
          <a:noFill/>
        </p:spPr>
        <p:txBody>
          <a:bodyPr wrap="square" rtlCol="0">
            <a:spAutoFit/>
          </a:bodyPr>
          <a:lstStyle/>
          <a:p>
            <a:r>
              <a:rPr lang="en-US" sz="1000" dirty="0"/>
              <a:t>2</a:t>
            </a:r>
          </a:p>
        </p:txBody>
      </p:sp>
      <p:sp>
        <p:nvSpPr>
          <p:cNvPr id="9" name="Snip Same Side Corner Rectangle 8"/>
          <p:cNvSpPr/>
          <p:nvPr/>
        </p:nvSpPr>
        <p:spPr>
          <a:xfrm>
            <a:off x="6419850" y="3124200"/>
            <a:ext cx="266700" cy="228600"/>
          </a:xfrm>
          <a:prstGeom prst="snip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434398" y="3131820"/>
            <a:ext cx="250390" cy="246221"/>
          </a:xfrm>
          <a:prstGeom prst="rect">
            <a:avLst/>
          </a:prstGeom>
          <a:noFill/>
        </p:spPr>
        <p:txBody>
          <a:bodyPr wrap="none" rtlCol="0">
            <a:spAutoFit/>
          </a:bodyPr>
          <a:lstStyle/>
          <a:p>
            <a:r>
              <a:rPr lang="en-US" sz="1000" dirty="0" smtClean="0"/>
              <a:t>1</a:t>
            </a:r>
            <a:endParaRPr lang="en-US" sz="1000" dirty="0"/>
          </a:p>
        </p:txBody>
      </p:sp>
      <p:pic>
        <p:nvPicPr>
          <p:cNvPr id="1030" name="Picture 6" descr="S:\Pictures\WEBSITE\Website Pics\Honda Rune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6620" y="6248400"/>
            <a:ext cx="2209800" cy="16573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66800" y="7848600"/>
            <a:ext cx="1422115" cy="246221"/>
          </a:xfrm>
          <a:prstGeom prst="rect">
            <a:avLst/>
          </a:prstGeom>
          <a:noFill/>
        </p:spPr>
        <p:txBody>
          <a:bodyPr wrap="square" rtlCol="0">
            <a:spAutoFit/>
          </a:bodyPr>
          <a:lstStyle/>
          <a:p>
            <a:r>
              <a:rPr lang="en-US" sz="1000" dirty="0" smtClean="0"/>
              <a:t>Diamond Ridge </a:t>
            </a:r>
            <a:endParaRPr lang="en-US" sz="1000" dirty="0"/>
          </a:p>
        </p:txBody>
      </p:sp>
      <p:sp>
        <p:nvSpPr>
          <p:cNvPr id="13" name="TextBox 12"/>
          <p:cNvSpPr txBox="1"/>
          <p:nvPr/>
        </p:nvSpPr>
        <p:spPr>
          <a:xfrm>
            <a:off x="3898374" y="7929800"/>
            <a:ext cx="1607820" cy="246221"/>
          </a:xfrm>
          <a:prstGeom prst="rect">
            <a:avLst/>
          </a:prstGeom>
          <a:noFill/>
        </p:spPr>
        <p:txBody>
          <a:bodyPr wrap="square" rtlCol="0">
            <a:spAutoFit/>
          </a:bodyPr>
          <a:lstStyle/>
          <a:p>
            <a:r>
              <a:rPr lang="en-US" sz="1000" dirty="0" smtClean="0"/>
              <a:t>Diamond Smooth</a:t>
            </a:r>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
            <a:ext cx="6858000" cy="624416"/>
          </a:xfrm>
        </p:spPr>
        <p:txBody>
          <a:bodyPr>
            <a:normAutofit/>
          </a:bodyPr>
          <a:lstStyle/>
          <a:p>
            <a:r>
              <a:rPr lang="en-US" sz="2800" b="1" i="1" dirty="0" smtClean="0"/>
              <a:t>Pre-Fit Fairing Before Painting</a:t>
            </a:r>
            <a:endParaRPr lang="en-US" sz="2800" dirty="0"/>
          </a:p>
        </p:txBody>
      </p:sp>
      <p:sp>
        <p:nvSpPr>
          <p:cNvPr id="3" name="Text Placeholder 2"/>
          <p:cNvSpPr>
            <a:spLocks noGrp="1"/>
          </p:cNvSpPr>
          <p:nvPr>
            <p:ph type="body" idx="1"/>
          </p:nvPr>
        </p:nvSpPr>
        <p:spPr>
          <a:xfrm>
            <a:off x="152400" y="457200"/>
            <a:ext cx="6553200" cy="853016"/>
          </a:xfrm>
        </p:spPr>
        <p:txBody>
          <a:bodyPr>
            <a:normAutofit/>
          </a:bodyPr>
          <a:lstStyle/>
          <a:p>
            <a:r>
              <a:rPr lang="en-US" sz="1050" dirty="0" smtClean="0"/>
              <a:t> </a:t>
            </a:r>
            <a:r>
              <a:rPr lang="en-US" sz="1000" b="0" dirty="0" smtClean="0"/>
              <a:t>Take everything out of the box to make sure that you have everything you will need.  To Pre-fit the fairing, use 6 black 8 x ¾” screws (included for later use to attach the  access panel) to attach the fairing to the brackets .  Use one on each side along with one on the top and one on bottom. </a:t>
            </a:r>
            <a:endParaRPr lang="en-US" sz="1000" b="0" dirty="0"/>
          </a:p>
        </p:txBody>
      </p:sp>
      <p:sp>
        <p:nvSpPr>
          <p:cNvPr id="4" name="Content Placeholder 3"/>
          <p:cNvSpPr>
            <a:spLocks noGrp="1"/>
          </p:cNvSpPr>
          <p:nvPr>
            <p:ph sz="half" idx="2"/>
          </p:nvPr>
        </p:nvSpPr>
        <p:spPr>
          <a:xfrm>
            <a:off x="381000" y="8305800"/>
            <a:ext cx="6096000" cy="685800"/>
          </a:xfrm>
        </p:spPr>
        <p:txBody>
          <a:bodyPr>
            <a:normAutofit/>
          </a:bodyPr>
          <a:lstStyle/>
          <a:p>
            <a:pPr algn="ctr">
              <a:buNone/>
            </a:pPr>
            <a:r>
              <a:rPr lang="en-US" sz="1100" b="1" dirty="0" smtClean="0"/>
              <a:t>If You Have Any Questions  Please Contact WOC Sales Team At 620-795-4421 </a:t>
            </a:r>
          </a:p>
          <a:p>
            <a:pPr algn="ctr">
              <a:buNone/>
            </a:pPr>
            <a:r>
              <a:rPr lang="en-US" sz="1100" b="1" dirty="0" smtClean="0"/>
              <a:t>Or Email us at </a:t>
            </a:r>
            <a:r>
              <a:rPr lang="en-US" sz="1100" b="1" dirty="0" smtClean="0">
                <a:hlinkClick r:id="rId2"/>
              </a:rPr>
              <a:t>sales@wideopencustom.com</a:t>
            </a:r>
            <a:r>
              <a:rPr lang="en-US" sz="1100" b="1" dirty="0" smtClean="0"/>
              <a:t> </a:t>
            </a:r>
          </a:p>
        </p:txBody>
      </p:sp>
      <p:sp>
        <p:nvSpPr>
          <p:cNvPr id="5" name="Text Placeholder 4"/>
          <p:cNvSpPr>
            <a:spLocks noGrp="1"/>
          </p:cNvSpPr>
          <p:nvPr>
            <p:ph type="body" sz="quarter" idx="3"/>
          </p:nvPr>
        </p:nvSpPr>
        <p:spPr>
          <a:xfrm>
            <a:off x="0" y="914400"/>
            <a:ext cx="6858000" cy="838201"/>
          </a:xfrm>
        </p:spPr>
        <p:txBody>
          <a:bodyPr/>
          <a:lstStyle/>
          <a:p>
            <a:pPr algn="ctr"/>
            <a:r>
              <a:rPr lang="en-US" i="1" dirty="0" smtClean="0"/>
              <a:t>Fairing Instructions for Kawasaki Mean Streak</a:t>
            </a:r>
            <a:endParaRPr lang="en-US" dirty="0"/>
          </a:p>
        </p:txBody>
      </p:sp>
      <p:sp>
        <p:nvSpPr>
          <p:cNvPr id="6" name="Content Placeholder 5"/>
          <p:cNvSpPr>
            <a:spLocks noGrp="1"/>
          </p:cNvSpPr>
          <p:nvPr>
            <p:ph sz="quarter" idx="4"/>
          </p:nvPr>
        </p:nvSpPr>
        <p:spPr>
          <a:xfrm>
            <a:off x="0" y="1676400"/>
            <a:ext cx="5105400" cy="4209839"/>
          </a:xfrm>
        </p:spPr>
        <p:txBody>
          <a:bodyPr>
            <a:noAutofit/>
          </a:bodyPr>
          <a:lstStyle/>
          <a:p>
            <a:pPr marL="0" indent="0">
              <a:buNone/>
            </a:pPr>
            <a:r>
              <a:rPr lang="en-US" sz="1200" i="1" dirty="0"/>
              <a:t>The </a:t>
            </a:r>
            <a:r>
              <a:rPr lang="en-US" sz="1200" i="1" dirty="0" smtClean="0"/>
              <a:t>Kawasaki Mean Streak </a:t>
            </a:r>
            <a:r>
              <a:rPr lang="en-US" sz="1200" i="1" dirty="0"/>
              <a:t>is a bolt-on style fairing. The fairing is not quick detach and does not lock onto the motorcycle’s fork tubes.</a:t>
            </a:r>
            <a:r>
              <a:rPr lang="en-US" sz="1200" b="1" i="1" dirty="0"/>
              <a:t> </a:t>
            </a:r>
            <a:r>
              <a:rPr lang="en-US" sz="1200" i="1" dirty="0" smtClean="0"/>
              <a:t>Kawasaki Mean Streak  fairings </a:t>
            </a:r>
            <a:r>
              <a:rPr lang="en-US" sz="1200" i="1" u="sng" dirty="0"/>
              <a:t>only </a:t>
            </a:r>
            <a:r>
              <a:rPr lang="en-US" sz="1200" i="1" u="sng" dirty="0" smtClean="0"/>
              <a:t>mount up to</a:t>
            </a:r>
            <a:r>
              <a:rPr lang="en-US" sz="1200" i="1" dirty="0" smtClean="0"/>
              <a:t> </a:t>
            </a:r>
            <a:r>
              <a:rPr lang="en-US" sz="1200" i="1" dirty="0"/>
              <a:t>the Memphis Shades adjustable clamp </a:t>
            </a:r>
            <a:r>
              <a:rPr lang="en-US" sz="1200" i="1" dirty="0" smtClean="0"/>
              <a:t>bracket.</a:t>
            </a:r>
          </a:p>
          <a:p>
            <a:pPr marL="0" indent="0">
              <a:buNone/>
            </a:pPr>
            <a:endParaRPr lang="en-US" sz="800" i="1" dirty="0"/>
          </a:p>
          <a:p>
            <a:pPr marL="0" indent="0">
              <a:buNone/>
            </a:pPr>
            <a:r>
              <a:rPr lang="en-US" sz="1200" dirty="0" smtClean="0"/>
              <a:t>Kawasaki Mean Streak </a:t>
            </a:r>
            <a:r>
              <a:rPr lang="en-US" sz="1200" dirty="0"/>
              <a:t>fairings mount onto Memphis Shade Clamp brackets</a:t>
            </a:r>
            <a:r>
              <a:rPr lang="en-US" sz="1200" dirty="0" smtClean="0"/>
              <a:t>.</a:t>
            </a:r>
          </a:p>
          <a:p>
            <a:pPr marL="0" indent="0">
              <a:buNone/>
            </a:pPr>
            <a:endParaRPr lang="en-US" sz="800" dirty="0" smtClean="0"/>
          </a:p>
          <a:p>
            <a:pPr marL="0" indent="0">
              <a:buNone/>
            </a:pPr>
            <a:r>
              <a:rPr lang="en-US" sz="1200" dirty="0"/>
              <a:t>Kawasaki Mean Streak Fork </a:t>
            </a:r>
            <a:r>
              <a:rPr lang="en-US" sz="1200" dirty="0" smtClean="0"/>
              <a:t>Tube size: 46mm </a:t>
            </a:r>
            <a:r>
              <a:rPr lang="en-US" sz="1000" b="1" dirty="0" smtClean="0"/>
              <a:t>Memphis Shades Part #: MEM 9955 (42-50mm).  Inverted Fork Tubes use Memphis Shade Part # MEM 9954 (48-55mm).</a:t>
            </a:r>
          </a:p>
          <a:p>
            <a:pPr marL="0" indent="0">
              <a:buNone/>
            </a:pPr>
            <a:endParaRPr lang="en-US" sz="800" dirty="0" smtClean="0"/>
          </a:p>
          <a:p>
            <a:pPr marL="0" indent="0">
              <a:buNone/>
            </a:pPr>
            <a:endParaRPr lang="en-US" sz="1200" b="1" dirty="0" smtClean="0"/>
          </a:p>
          <a:p>
            <a:pPr marL="0" indent="0">
              <a:buNone/>
            </a:pPr>
            <a:r>
              <a:rPr lang="en-US" sz="1200" b="1" dirty="0" smtClean="0"/>
              <a:t>Installing Memphis Shades Adjustable Clamp bracket:</a:t>
            </a:r>
          </a:p>
          <a:p>
            <a:pPr marL="0" indent="0">
              <a:buNone/>
            </a:pPr>
            <a:r>
              <a:rPr lang="en-US" sz="1100" dirty="0" smtClean="0"/>
              <a:t>1</a:t>
            </a:r>
            <a:r>
              <a:rPr lang="en-US" sz="1100" dirty="0"/>
              <a:t>. Attach the fork clamps to the forks (Allen head screws should be on the outside of the forks</a:t>
            </a:r>
            <a:r>
              <a:rPr lang="en-US" sz="1100" dirty="0" smtClean="0"/>
              <a:t>). </a:t>
            </a:r>
            <a:r>
              <a:rPr lang="en-US" sz="1100" dirty="0"/>
              <a:t>Arrange the forks as shown, but do not fully tighten yet -  you should be able to  move </a:t>
            </a:r>
            <a:r>
              <a:rPr lang="en-US" sz="1100" dirty="0" smtClean="0"/>
              <a:t>the </a:t>
            </a:r>
            <a:r>
              <a:rPr lang="en-US" sz="1100" dirty="0"/>
              <a:t>clamps around with some pressure. Loosen the Allen head screws. </a:t>
            </a:r>
          </a:p>
          <a:p>
            <a:pPr marL="0" indent="0">
              <a:buNone/>
            </a:pPr>
            <a:endParaRPr lang="en-US" sz="1100" dirty="0" smtClean="0"/>
          </a:p>
          <a:p>
            <a:pPr marL="0" indent="0">
              <a:buNone/>
            </a:pPr>
            <a:r>
              <a:rPr lang="en-US" sz="1100" dirty="0" smtClean="0"/>
              <a:t>2</a:t>
            </a:r>
            <a:r>
              <a:rPr lang="en-US" sz="1100" dirty="0"/>
              <a:t>. Place the fairing on the bike, fully engaging the mounting brackets with the Allen head screw </a:t>
            </a:r>
            <a:r>
              <a:rPr lang="en-US" sz="1100" dirty="0" smtClean="0"/>
              <a:t>on the </a:t>
            </a:r>
            <a:r>
              <a:rPr lang="en-US" sz="1100" dirty="0"/>
              <a:t>fork clamps – start with the lower brackets. Once in place, slightly tighten </a:t>
            </a:r>
            <a:endParaRPr lang="en-US" sz="1100" dirty="0" smtClean="0"/>
          </a:p>
          <a:p>
            <a:pPr marL="0" indent="0">
              <a:buNone/>
            </a:pPr>
            <a:r>
              <a:rPr lang="en-US" sz="1100" dirty="0" smtClean="0"/>
              <a:t>the </a:t>
            </a:r>
            <a:r>
              <a:rPr lang="en-US" sz="1100" dirty="0"/>
              <a:t>screw. Attach the top brackets to the top fork clamps. </a:t>
            </a:r>
          </a:p>
          <a:p>
            <a:pPr marL="0" indent="0">
              <a:buNone/>
            </a:pPr>
            <a:endParaRPr lang="en-US" sz="1100" dirty="0" smtClean="0"/>
          </a:p>
          <a:p>
            <a:pPr marL="0" indent="0">
              <a:buNone/>
            </a:pPr>
            <a:r>
              <a:rPr lang="en-US" sz="1100" dirty="0" smtClean="0"/>
              <a:t>3</a:t>
            </a:r>
            <a:r>
              <a:rPr lang="en-US" sz="1100" dirty="0"/>
              <a:t>. Adjust the alignment of the fairing by simply pushing it around and/or changing the position of </a:t>
            </a:r>
            <a:r>
              <a:rPr lang="en-US" sz="1100" dirty="0" smtClean="0"/>
              <a:t>the </a:t>
            </a:r>
            <a:r>
              <a:rPr lang="en-US" sz="1100" dirty="0"/>
              <a:t>fork clamps. Once it is in the correct location fully tighten the fork clamps and the screws</a:t>
            </a:r>
            <a:r>
              <a:rPr lang="en-US" sz="1100" dirty="0" smtClean="0"/>
              <a:t>. </a:t>
            </a:r>
            <a:endParaRPr lang="en-US" sz="1100" dirty="0"/>
          </a:p>
          <a:p>
            <a:pPr marL="0" indent="0">
              <a:buNone/>
            </a:pPr>
            <a:endParaRPr lang="en-US" dirty="0"/>
          </a:p>
        </p:txBody>
      </p:sp>
      <p:sp>
        <p:nvSpPr>
          <p:cNvPr id="8" name="Rectangle 7"/>
          <p:cNvSpPr/>
          <p:nvPr/>
        </p:nvSpPr>
        <p:spPr>
          <a:xfrm>
            <a:off x="5253355" y="3766185"/>
            <a:ext cx="701040" cy="23622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5401945" y="4008120"/>
            <a:ext cx="403860" cy="154686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Rectangle 9"/>
          <p:cNvSpPr/>
          <p:nvPr/>
        </p:nvSpPr>
        <p:spPr>
          <a:xfrm>
            <a:off x="5257800" y="5554980"/>
            <a:ext cx="701040" cy="236220"/>
          </a:xfrm>
          <a:prstGeom prst="rect">
            <a:avLst/>
          </a:prstGeom>
          <a:no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ectangle 10"/>
          <p:cNvSpPr/>
          <p:nvPr/>
        </p:nvSpPr>
        <p:spPr>
          <a:xfrm>
            <a:off x="5368607" y="4385308"/>
            <a:ext cx="470535" cy="172720"/>
          </a:xfrm>
          <a:prstGeom prst="rect">
            <a:avLst/>
          </a:prstGeom>
          <a:no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Rectangle 11"/>
          <p:cNvSpPr/>
          <p:nvPr/>
        </p:nvSpPr>
        <p:spPr>
          <a:xfrm>
            <a:off x="5362575" y="5026660"/>
            <a:ext cx="470535" cy="172720"/>
          </a:xfrm>
          <a:prstGeom prst="rect">
            <a:avLst/>
          </a:prstGeom>
          <a:no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Oval 12"/>
          <p:cNvSpPr/>
          <p:nvPr/>
        </p:nvSpPr>
        <p:spPr>
          <a:xfrm>
            <a:off x="5506721" y="4416740"/>
            <a:ext cx="158750" cy="109855"/>
          </a:xfrm>
          <a:prstGeom prst="ellipse">
            <a:avLst/>
          </a:prstGeom>
          <a:no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Oval 13"/>
          <p:cNvSpPr/>
          <p:nvPr/>
        </p:nvSpPr>
        <p:spPr>
          <a:xfrm>
            <a:off x="5506721" y="5074284"/>
            <a:ext cx="158750" cy="109855"/>
          </a:xfrm>
          <a:prstGeom prst="ellipse">
            <a:avLst/>
          </a:prstGeom>
          <a:no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15" name="Straight Connector 14"/>
          <p:cNvCxnSpPr/>
          <p:nvPr/>
        </p:nvCxnSpPr>
        <p:spPr>
          <a:xfrm>
            <a:off x="6015195" y="3884295"/>
            <a:ext cx="172084"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868748" y="4456427"/>
            <a:ext cx="214630" cy="26225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5861128" y="4843144"/>
            <a:ext cx="197645" cy="269876"/>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5987176" y="5691505"/>
            <a:ext cx="207645" cy="0"/>
          </a:xfrm>
          <a:prstGeom prst="line">
            <a:avLst/>
          </a:prstGeom>
          <a:noFill/>
          <a:ln w="9525" cap="flat" cmpd="sng" algn="ctr">
            <a:solidFill>
              <a:sysClr val="windowText" lastClr="000000">
                <a:shade val="95000"/>
                <a:satMod val="105000"/>
              </a:sysClr>
            </a:solidFill>
            <a:prstDash val="solid"/>
          </a:ln>
          <a:effectLst/>
        </p:spPr>
      </p:cxnSp>
      <p:sp>
        <p:nvSpPr>
          <p:cNvPr id="19" name="Text Box 2"/>
          <p:cNvSpPr txBox="1">
            <a:spLocks noChangeArrowheads="1"/>
          </p:cNvSpPr>
          <p:nvPr/>
        </p:nvSpPr>
        <p:spPr bwMode="auto">
          <a:xfrm>
            <a:off x="6212205" y="3717607"/>
            <a:ext cx="471170" cy="33337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dirty="0">
                <a:effectLst/>
                <a:latin typeface="Calibri"/>
                <a:ea typeface="Calibri"/>
                <a:cs typeface="Times New Roman"/>
              </a:rPr>
              <a:t>Upper Tree</a:t>
            </a:r>
            <a:endParaRPr lang="en-US" sz="1100" dirty="0">
              <a:effectLst/>
              <a:latin typeface="Calibri"/>
              <a:ea typeface="Calibri"/>
              <a:cs typeface="Times New Roman"/>
            </a:endParaRPr>
          </a:p>
        </p:txBody>
      </p:sp>
      <p:sp>
        <p:nvSpPr>
          <p:cNvPr id="20" name="Text Box 13"/>
          <p:cNvSpPr txBox="1"/>
          <p:nvPr/>
        </p:nvSpPr>
        <p:spPr>
          <a:xfrm>
            <a:off x="6083378" y="4421822"/>
            <a:ext cx="685801" cy="69119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800" dirty="0">
                <a:effectLst/>
                <a:ea typeface="Calibri"/>
                <a:cs typeface="Times New Roman"/>
              </a:rPr>
              <a:t>Memphis Shade Adjustable Clamps</a:t>
            </a:r>
            <a:endParaRPr lang="en-US" sz="1100" dirty="0">
              <a:effectLst/>
              <a:ea typeface="Calibri"/>
              <a:cs typeface="Times New Roman"/>
            </a:endParaRPr>
          </a:p>
        </p:txBody>
      </p:sp>
      <p:sp>
        <p:nvSpPr>
          <p:cNvPr id="21" name="Text Box 2"/>
          <p:cNvSpPr txBox="1">
            <a:spLocks noChangeArrowheads="1"/>
          </p:cNvSpPr>
          <p:nvPr/>
        </p:nvSpPr>
        <p:spPr bwMode="auto">
          <a:xfrm>
            <a:off x="6240781" y="5501005"/>
            <a:ext cx="457199" cy="3441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dirty="0">
                <a:effectLst/>
                <a:latin typeface="Calibri"/>
                <a:ea typeface="Calibri"/>
                <a:cs typeface="Times New Roman"/>
              </a:rPr>
              <a:t>Lower Tree</a:t>
            </a:r>
            <a:endParaRPr lang="en-US" sz="1100" dirty="0">
              <a:effectLst/>
              <a:latin typeface="Calibri"/>
              <a:ea typeface="Calibri"/>
              <a:cs typeface="Times New Roman"/>
            </a:endParaRPr>
          </a:p>
        </p:txBody>
      </p:sp>
      <p:sp>
        <p:nvSpPr>
          <p:cNvPr id="7" name="Rectangle 1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2" name="Rectangle 19"/>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6"/>
          <p:cNvSpPr/>
          <p:nvPr/>
        </p:nvSpPr>
        <p:spPr>
          <a:xfrm>
            <a:off x="5105400" y="3200400"/>
            <a:ext cx="1676400" cy="274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8890" y="6439492"/>
            <a:ext cx="1792224" cy="1344168"/>
          </a:xfrm>
          <a:prstGeom prst="rect">
            <a:avLst/>
          </a:prstGeom>
        </p:spPr>
      </p:pic>
      <p:sp>
        <p:nvSpPr>
          <p:cNvPr id="30" name="TextBox 29"/>
          <p:cNvSpPr txBox="1"/>
          <p:nvPr/>
        </p:nvSpPr>
        <p:spPr>
          <a:xfrm>
            <a:off x="5181600" y="3352800"/>
            <a:ext cx="1524000" cy="261610"/>
          </a:xfrm>
          <a:prstGeom prst="rect">
            <a:avLst/>
          </a:prstGeom>
          <a:noFill/>
        </p:spPr>
        <p:txBody>
          <a:bodyPr wrap="square" rtlCol="0">
            <a:spAutoFit/>
          </a:bodyPr>
          <a:lstStyle/>
          <a:p>
            <a:r>
              <a:rPr lang="en-US" sz="1100" b="1" dirty="0" smtClean="0"/>
              <a:t>Side view of the Fork</a:t>
            </a:r>
            <a:endParaRPr lang="en-US" sz="1100" b="1" dirty="0"/>
          </a:p>
        </p:txBody>
      </p:sp>
      <p:pic>
        <p:nvPicPr>
          <p:cNvPr id="1026" name="Picture 2" descr="S:\Mean Streak\DSCF19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 y="6448424"/>
            <a:ext cx="1828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48199" y="6439492"/>
            <a:ext cx="1792224" cy="133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5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700616"/>
          </a:xfrm>
        </p:spPr>
        <p:txBody>
          <a:bodyPr>
            <a:normAutofit fontScale="90000"/>
          </a:bodyPr>
          <a:lstStyle/>
          <a:p>
            <a:r>
              <a:rPr lang="en-US" sz="2800" dirty="0" smtClean="0"/>
              <a:t>After Fairing is Painted</a:t>
            </a:r>
            <a:br>
              <a:rPr lang="en-US" sz="2800" dirty="0" smtClean="0"/>
            </a:br>
            <a:r>
              <a:rPr lang="en-US" sz="1400" b="1" dirty="0" smtClean="0"/>
              <a:t>Place the fairing in a soft chair or on a blanket to avoid scratching </a:t>
            </a:r>
            <a:r>
              <a:rPr lang="en-US" sz="1400" b="1" dirty="0"/>
              <a:t>,</a:t>
            </a:r>
            <a:endParaRPr lang="en-US" sz="2800" b="1" dirty="0"/>
          </a:p>
        </p:txBody>
      </p:sp>
      <p:sp>
        <p:nvSpPr>
          <p:cNvPr id="3" name="Content Placeholder 2"/>
          <p:cNvSpPr>
            <a:spLocks noGrp="1"/>
          </p:cNvSpPr>
          <p:nvPr>
            <p:ph sz="half" idx="1"/>
          </p:nvPr>
        </p:nvSpPr>
        <p:spPr>
          <a:xfrm>
            <a:off x="342900" y="990601"/>
            <a:ext cx="4457700" cy="7696199"/>
          </a:xfrm>
        </p:spPr>
        <p:txBody>
          <a:bodyPr>
            <a:normAutofit fontScale="25000" lnSpcReduction="20000"/>
          </a:bodyPr>
          <a:lstStyle/>
          <a:p>
            <a:pPr>
              <a:buFont typeface="+mj-lt"/>
              <a:buAutoNum type="arabicPeriod"/>
            </a:pPr>
            <a:r>
              <a:rPr lang="en-US" sz="4400" dirty="0" smtClean="0"/>
              <a:t>Read and understand all steps in the instructions before starting the installation. </a:t>
            </a:r>
          </a:p>
          <a:p>
            <a:pPr>
              <a:buFont typeface="+mj-lt"/>
              <a:buAutoNum type="arabicPeriod"/>
            </a:pPr>
            <a:r>
              <a:rPr lang="en-US" sz="4400" dirty="0" smtClean="0"/>
              <a:t>Install the mounting brackets using the 18 stainless steel screws. </a:t>
            </a:r>
            <a:r>
              <a:rPr lang="en-US" sz="4400" b="1" dirty="0" smtClean="0"/>
              <a:t>(See Picture1)</a:t>
            </a:r>
          </a:p>
          <a:p>
            <a:pPr>
              <a:buFont typeface="+mj-lt"/>
              <a:buAutoNum type="arabicPeriod"/>
            </a:pPr>
            <a:r>
              <a:rPr lang="en-US" sz="4400" dirty="0" smtClean="0"/>
              <a:t>Install the stainless steel trim.  Put the Neoprene Washer between the fairing and the trim.  To make this process easier take a piece of Duct Tape and apply it on each side to hold the trim in place.</a:t>
            </a:r>
            <a:r>
              <a:rPr lang="en-US" sz="4400" b="1" dirty="0" smtClean="0"/>
              <a:t> (See Picture 2) </a:t>
            </a:r>
            <a:r>
              <a:rPr lang="en-US" sz="4400" dirty="0" smtClean="0"/>
              <a:t>Now install the windshield.  Put a piece of duct tape on the back of the 11mm wrench, then put your washer/nut combo on it. This helps to hold it in place(It also makes it easier to bolt on the washer/nut combo.)</a:t>
            </a:r>
            <a:r>
              <a:rPr lang="en-US" sz="4400" b="1" dirty="0" smtClean="0"/>
              <a:t>( See Picture 3)  </a:t>
            </a:r>
            <a:r>
              <a:rPr lang="en-US" sz="4400" dirty="0" smtClean="0"/>
              <a:t>Line the windshield up, start with the two outside holes and bolt those in. Then, pull the windshield back until the center hole lines s up with the center hole drilled on the fairing. May want to use some Loctite on the windshield bolts.      </a:t>
            </a:r>
            <a:r>
              <a:rPr lang="en-US" sz="4400" b="1" dirty="0" smtClean="0"/>
              <a:t>Note: Do not over tighten bolts this might cause the windshield to crack.  </a:t>
            </a:r>
          </a:p>
          <a:p>
            <a:pPr>
              <a:buFont typeface="+mj-lt"/>
              <a:buAutoNum type="arabicPeriod"/>
            </a:pPr>
            <a:r>
              <a:rPr lang="en-US" sz="4400" dirty="0" smtClean="0"/>
              <a:t>Install the rubber trim between the windshield and the inside of the fairing.  Start at both ends first and work your way to the middle.  This helps protect from water.  </a:t>
            </a:r>
            <a:r>
              <a:rPr lang="en-US" sz="4400" b="1" dirty="0" smtClean="0"/>
              <a:t>Note: Do not cut rubber trim. It should be tight!!!</a:t>
            </a:r>
          </a:p>
          <a:p>
            <a:pPr>
              <a:buFont typeface="+mj-lt"/>
              <a:buAutoNum type="arabicPeriod"/>
            </a:pPr>
            <a:r>
              <a:rPr lang="en-US" sz="4400" dirty="0"/>
              <a:t>Drape the antenna  inside of the fairing and attach the ends with tape leaving the piece that connects to the stereo hanging out of the stereo opening.  (This will not provide the range that a vertically mounted antenna will provide, but works fine in most cities.)</a:t>
            </a:r>
          </a:p>
          <a:p>
            <a:pPr>
              <a:buFont typeface="+mj-lt"/>
              <a:buAutoNum type="arabicPeriod"/>
            </a:pPr>
            <a:endParaRPr lang="en-US" sz="4400" b="1" dirty="0" smtClean="0"/>
          </a:p>
          <a:p>
            <a:pPr>
              <a:buFont typeface="+mj-lt"/>
              <a:buAutoNum type="arabicPeriod"/>
            </a:pPr>
            <a:r>
              <a:rPr lang="en-US" sz="4400" dirty="0" smtClean="0"/>
              <a:t>Take stereo wiring harness and wire your four speaker wires on with the butt connectors provided in the Bolt Kit. </a:t>
            </a:r>
            <a:r>
              <a:rPr lang="en-US" sz="4400" b="1" dirty="0" smtClean="0"/>
              <a:t>(See picture 4) </a:t>
            </a:r>
            <a:r>
              <a:rPr lang="en-US" sz="4400" dirty="0" smtClean="0"/>
              <a:t>Run speaker wire out of each speaker hole from inside of the fairing through the stereo opening. </a:t>
            </a:r>
            <a:r>
              <a:rPr lang="en-US" sz="4400" b="1" dirty="0" smtClean="0"/>
              <a:t>(See picture 5)</a:t>
            </a:r>
            <a:r>
              <a:rPr lang="en-US" sz="4400" dirty="0" smtClean="0"/>
              <a:t> Plug in speaker and attach to fairing with the black Phillips screws. . Note: It is best to pre-drill with small bit. (1/16” or smaller) </a:t>
            </a:r>
            <a:r>
              <a:rPr lang="en-US" sz="4400" b="1" u="sng" dirty="0" smtClean="0"/>
              <a:t>Do </a:t>
            </a:r>
            <a:r>
              <a:rPr lang="en-US" sz="4400" b="1" u="sng" dirty="0"/>
              <a:t>not use the clips or speaker template</a:t>
            </a:r>
            <a:r>
              <a:rPr lang="en-US" sz="4400" b="1" u="sng" dirty="0" smtClean="0"/>
              <a:t>.</a:t>
            </a:r>
            <a:r>
              <a:rPr lang="en-US" sz="4400" i="1" u="sng" dirty="0" smtClean="0"/>
              <a:t> In the Bolt Bag are 16 Black Stainless steel screws that can be used to replace the screws given in the speaker boxes. These will not rust. Use them to mount the speaker grills.</a:t>
            </a:r>
            <a:r>
              <a:rPr lang="en-US" sz="4400" b="1" u="sng" dirty="0" smtClean="0"/>
              <a:t> </a:t>
            </a:r>
            <a:r>
              <a:rPr lang="en-US" sz="4400" dirty="0" smtClean="0"/>
              <a:t>Feed short end of wiring harness through the bottom hole that is pre-drilled in the bottom of the fairing. Note: There will not be a pre-drilled hole in the bottom of the fairing if you purchased a M109 or Victory fairing. The hole can be drilled where ever you want the wire to come out. The displays are drilled on the bottom right hand side of the inner fairing. On some stereos it is just red to red and black to black. On others, it is red and yellow to red. (See wiring instructions of your stereo.)  </a:t>
            </a:r>
          </a:p>
          <a:p>
            <a:pPr>
              <a:buFont typeface="+mj-lt"/>
              <a:buAutoNum type="arabicPeriod"/>
            </a:pPr>
            <a:r>
              <a:rPr lang="en-US" sz="4400" dirty="0" smtClean="0"/>
              <a:t> </a:t>
            </a:r>
            <a:r>
              <a:rPr lang="en-US" sz="4400" b="1" dirty="0" smtClean="0"/>
              <a:t>Note: The stereo has a mounting sleeve. (See picture 6) Ensure that the mounting sleeve is installed correctly based on the illustration. (See picture 7&amp;8) </a:t>
            </a:r>
            <a:r>
              <a:rPr lang="en-US" sz="4400" dirty="0" smtClean="0"/>
              <a:t>You have two options: 1. Slide the sleeve into the stereo housing unit. </a:t>
            </a:r>
            <a:r>
              <a:rPr lang="en-US" sz="4400" b="1" dirty="0" smtClean="0"/>
              <a:t>(See picture 7) </a:t>
            </a:r>
            <a:r>
              <a:rPr lang="en-US" sz="4400" dirty="0" smtClean="0"/>
              <a:t>Then</a:t>
            </a:r>
            <a:r>
              <a:rPr lang="en-US" sz="4400" b="1" dirty="0" smtClean="0"/>
              <a:t> </a:t>
            </a:r>
            <a:r>
              <a:rPr lang="en-US" sz="4400" dirty="0" smtClean="0"/>
              <a:t>slide the stereo into the sleeve and tape with the piece of double stick tape attached at the bottom back of the stereo housing. Take off the paper covering  the tape, then stick your stereo to the splashguard cover. Tape around the housing unit and stereo with ¾” electrical or filament tape.</a:t>
            </a:r>
            <a:r>
              <a:rPr lang="en-US" sz="4400" b="1" dirty="0" smtClean="0"/>
              <a:t>(See picture 8 on back) </a:t>
            </a:r>
            <a:r>
              <a:rPr lang="en-US" sz="4400" dirty="0" smtClean="0"/>
              <a:t>Option 2. Put the metal sleeve on the stereo correctly. </a:t>
            </a:r>
            <a:r>
              <a:rPr lang="en-US" sz="4400" b="1" dirty="0" smtClean="0"/>
              <a:t>(See picture 6) </a:t>
            </a:r>
            <a:r>
              <a:rPr lang="en-US" sz="4400" dirty="0" smtClean="0"/>
              <a:t>Slide into the housing unit and</a:t>
            </a:r>
            <a:r>
              <a:rPr lang="en-US" sz="4400" b="1" dirty="0" smtClean="0"/>
              <a:t> </a:t>
            </a:r>
            <a:r>
              <a:rPr lang="en-US" sz="4400" dirty="0" smtClean="0"/>
              <a:t>tape with ¾” electrical or filament tape. Note: on some stereos the mounting sleeve is already placed correctly. On others, they need to be moved and positioned correctly. </a:t>
            </a:r>
          </a:p>
          <a:p>
            <a:pPr marL="0" indent="0">
              <a:buNone/>
            </a:pPr>
            <a:endParaRPr lang="en-US" sz="4000" dirty="0" smtClean="0"/>
          </a:p>
          <a:p>
            <a:pPr>
              <a:buFont typeface="+mj-lt"/>
              <a:buAutoNum type="arabicPeriod"/>
            </a:pPr>
            <a:endParaRPr lang="en-US" sz="1400" b="1" dirty="0" smtClean="0"/>
          </a:p>
          <a:p>
            <a:pPr>
              <a:buFont typeface="+mj-lt"/>
              <a:buAutoNum type="arabicPeriod"/>
            </a:pPr>
            <a:endParaRPr lang="en-US" sz="1400" dirty="0" smtClean="0"/>
          </a:p>
          <a:p>
            <a:pPr>
              <a:buFont typeface="+mj-lt"/>
              <a:buAutoNum type="arabicPeriod"/>
            </a:pPr>
            <a:endParaRPr lang="en-US" sz="1400" dirty="0" smtClean="0"/>
          </a:p>
          <a:p>
            <a:pPr>
              <a:buNone/>
            </a:pPr>
            <a:endParaRPr lang="en-US" sz="1400" dirty="0"/>
          </a:p>
        </p:txBody>
      </p:sp>
      <p:pic>
        <p:nvPicPr>
          <p:cNvPr id="1026" name="Picture 2" descr="C:\Users\Wide Open Custom\Desktop\fairing instructions pictures\100_4425 - Copy.JPG"/>
          <p:cNvPicPr>
            <a:picLocks noGrp="1" noChangeAspect="1" noChangeArrowheads="1"/>
          </p:cNvPicPr>
          <p:nvPr>
            <p:ph sz="half" idx="2"/>
          </p:nvPr>
        </p:nvPicPr>
        <p:blipFill>
          <a:blip r:embed="rId2" cstate="print"/>
          <a:srcRect/>
          <a:stretch>
            <a:fillRect/>
          </a:stretch>
        </p:blipFill>
        <p:spPr bwMode="auto">
          <a:xfrm>
            <a:off x="4800600" y="990600"/>
            <a:ext cx="1600200" cy="838200"/>
          </a:xfrm>
          <a:prstGeom prst="rect">
            <a:avLst/>
          </a:prstGeom>
          <a:noFill/>
        </p:spPr>
      </p:pic>
      <p:pic>
        <p:nvPicPr>
          <p:cNvPr id="7" name="Picture 6" descr="100_2024[1].jpg"/>
          <p:cNvPicPr>
            <a:picLocks noChangeAspect="1"/>
          </p:cNvPicPr>
          <p:nvPr/>
        </p:nvPicPr>
        <p:blipFill>
          <a:blip r:embed="rId3" cstate="print"/>
          <a:stretch>
            <a:fillRect/>
          </a:stretch>
        </p:blipFill>
        <p:spPr>
          <a:xfrm>
            <a:off x="4814586" y="1866900"/>
            <a:ext cx="1600200" cy="838200"/>
          </a:xfrm>
          <a:prstGeom prst="rect">
            <a:avLst/>
          </a:prstGeom>
        </p:spPr>
      </p:pic>
      <p:pic>
        <p:nvPicPr>
          <p:cNvPr id="8" name="Picture 7" descr="100_2030[1]0.jpg"/>
          <p:cNvPicPr>
            <a:picLocks noChangeAspect="1"/>
          </p:cNvPicPr>
          <p:nvPr/>
        </p:nvPicPr>
        <p:blipFill>
          <a:blip r:embed="rId4" cstate="print"/>
          <a:stretch>
            <a:fillRect/>
          </a:stretch>
        </p:blipFill>
        <p:spPr>
          <a:xfrm>
            <a:off x="4797816" y="2743200"/>
            <a:ext cx="1600200" cy="914400"/>
          </a:xfrm>
          <a:prstGeom prst="rect">
            <a:avLst/>
          </a:prstGeom>
        </p:spPr>
      </p:pic>
      <p:pic>
        <p:nvPicPr>
          <p:cNvPr id="10" name="Picture 9" descr="100_4434 - Copy.JPG"/>
          <p:cNvPicPr>
            <a:picLocks noChangeAspect="1"/>
          </p:cNvPicPr>
          <p:nvPr/>
        </p:nvPicPr>
        <p:blipFill>
          <a:blip r:embed="rId5" cstate="print"/>
          <a:stretch>
            <a:fillRect/>
          </a:stretch>
        </p:blipFill>
        <p:spPr>
          <a:xfrm>
            <a:off x="4866800" y="4813034"/>
            <a:ext cx="1543998" cy="1041931"/>
          </a:xfrm>
          <a:prstGeom prst="rect">
            <a:avLst/>
          </a:prstGeom>
        </p:spPr>
      </p:pic>
      <p:sp>
        <p:nvSpPr>
          <p:cNvPr id="19" name="TextBox 18"/>
          <p:cNvSpPr txBox="1"/>
          <p:nvPr/>
        </p:nvSpPr>
        <p:spPr>
          <a:xfrm flipH="1">
            <a:off x="1295400" y="8686800"/>
            <a:ext cx="4343399" cy="400110"/>
          </a:xfrm>
          <a:prstGeom prst="rect">
            <a:avLst/>
          </a:prstGeom>
          <a:noFill/>
        </p:spPr>
        <p:txBody>
          <a:bodyPr wrap="square" rtlCol="0">
            <a:spAutoFit/>
          </a:bodyPr>
          <a:lstStyle/>
          <a:p>
            <a:pPr algn="ctr"/>
            <a:r>
              <a:rPr lang="en-US" sz="1000" b="1" dirty="0" smtClean="0"/>
              <a:t>If You Have Any Questions  Please Contact WOC  Sales Team At 620-795-4421 </a:t>
            </a:r>
          </a:p>
          <a:p>
            <a:pPr algn="ctr"/>
            <a:r>
              <a:rPr lang="en-US" sz="1000" b="1" dirty="0" smtClean="0"/>
              <a:t>Or Email us at  </a:t>
            </a:r>
            <a:r>
              <a:rPr lang="en-US" sz="1000" b="1" dirty="0" smtClean="0">
                <a:hlinkClick r:id="rId6"/>
              </a:rPr>
              <a:t>sales@wideopencustom.com</a:t>
            </a:r>
            <a:r>
              <a:rPr lang="en-US" sz="1000" b="1" dirty="0" smtClean="0"/>
              <a:t> </a:t>
            </a:r>
            <a:endParaRPr lang="en-US" sz="1000" b="1" dirty="0"/>
          </a:p>
        </p:txBody>
      </p:sp>
      <p:sp>
        <p:nvSpPr>
          <p:cNvPr id="18" name="Snip Same Side Corner Rectangle 17"/>
          <p:cNvSpPr/>
          <p:nvPr/>
        </p:nvSpPr>
        <p:spPr>
          <a:xfrm>
            <a:off x="6400800" y="1295400"/>
            <a:ext cx="228600" cy="228600"/>
          </a:xfrm>
          <a:prstGeom prst="snip2Same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ysClr val="windowText" lastClr="000000"/>
                </a:solidFill>
              </a:rPr>
              <a:t>1</a:t>
            </a:r>
            <a:endParaRPr lang="en-US" dirty="0">
              <a:solidFill>
                <a:sysClr val="windowText" lastClr="000000"/>
              </a:solidFill>
            </a:endParaRPr>
          </a:p>
        </p:txBody>
      </p:sp>
      <p:sp>
        <p:nvSpPr>
          <p:cNvPr id="21" name="Snip Same Side Corner Rectangle 20"/>
          <p:cNvSpPr/>
          <p:nvPr/>
        </p:nvSpPr>
        <p:spPr>
          <a:xfrm>
            <a:off x="6424155" y="6248400"/>
            <a:ext cx="304800" cy="304800"/>
          </a:xfrm>
          <a:prstGeom prst="snip2Same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ysClr val="windowText" lastClr="000000"/>
                </a:solidFill>
              </a:rPr>
              <a:t>6</a:t>
            </a:r>
            <a:endParaRPr lang="en-US" dirty="0">
              <a:solidFill>
                <a:sysClr val="windowText" lastClr="000000"/>
              </a:solidFill>
            </a:endParaRPr>
          </a:p>
        </p:txBody>
      </p:sp>
      <p:sp>
        <p:nvSpPr>
          <p:cNvPr id="22" name="Snip Same Side Corner Rectangle 21"/>
          <p:cNvSpPr/>
          <p:nvPr/>
        </p:nvSpPr>
        <p:spPr>
          <a:xfrm>
            <a:off x="6400800" y="3048000"/>
            <a:ext cx="228600" cy="304800"/>
          </a:xfrm>
          <a:prstGeom prst="snip2Same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ysClr val="windowText" lastClr="000000"/>
                </a:solidFill>
              </a:rPr>
              <a:t>3</a:t>
            </a:r>
            <a:endParaRPr lang="en-US" dirty="0">
              <a:solidFill>
                <a:sysClr val="windowText" lastClr="000000"/>
              </a:solidFill>
            </a:endParaRPr>
          </a:p>
        </p:txBody>
      </p:sp>
      <p:sp>
        <p:nvSpPr>
          <p:cNvPr id="24" name="Snip Same Side Corner Rectangle 23"/>
          <p:cNvSpPr/>
          <p:nvPr/>
        </p:nvSpPr>
        <p:spPr>
          <a:xfrm>
            <a:off x="6468454" y="7431620"/>
            <a:ext cx="304800" cy="304800"/>
          </a:xfrm>
          <a:prstGeom prst="snip2Same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ysClr val="windowText" lastClr="000000"/>
                </a:solidFill>
              </a:rPr>
              <a:t>7</a:t>
            </a:r>
            <a:endParaRPr lang="en-US" dirty="0">
              <a:solidFill>
                <a:sysClr val="windowText" lastClr="000000"/>
              </a:solidFill>
            </a:endParaRPr>
          </a:p>
        </p:txBody>
      </p:sp>
      <p:sp>
        <p:nvSpPr>
          <p:cNvPr id="25" name="Snip Same Side Corner Rectangle 24"/>
          <p:cNvSpPr/>
          <p:nvPr/>
        </p:nvSpPr>
        <p:spPr>
          <a:xfrm>
            <a:off x="6400800" y="2133600"/>
            <a:ext cx="228600" cy="304800"/>
          </a:xfrm>
          <a:prstGeom prst="snip2Same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ysClr val="windowText" lastClr="000000"/>
                </a:solidFill>
              </a:rPr>
              <a:t>2</a:t>
            </a:r>
            <a:endParaRPr lang="en-US" dirty="0">
              <a:solidFill>
                <a:sysClr val="windowText" lastClr="000000"/>
              </a:solidFill>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6800" y="5981700"/>
            <a:ext cx="1586086" cy="114300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84991" y="7251035"/>
            <a:ext cx="1557709" cy="970769"/>
          </a:xfrm>
          <a:prstGeom prst="rect">
            <a:avLst/>
          </a:prstGeom>
        </p:spPr>
      </p:pic>
      <p:sp>
        <p:nvSpPr>
          <p:cNvPr id="16" name="Snip Same Side Corner Rectangle 15"/>
          <p:cNvSpPr/>
          <p:nvPr/>
        </p:nvSpPr>
        <p:spPr>
          <a:xfrm>
            <a:off x="6452886" y="4038600"/>
            <a:ext cx="252714" cy="304800"/>
          </a:xfrm>
          <a:prstGeom prst="snip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nip Same Side Corner Rectangle 19"/>
          <p:cNvSpPr/>
          <p:nvPr/>
        </p:nvSpPr>
        <p:spPr>
          <a:xfrm>
            <a:off x="6457940" y="5029200"/>
            <a:ext cx="228600" cy="304800"/>
          </a:xfrm>
          <a:prstGeom prst="snip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26" name="TextBox 25"/>
          <p:cNvSpPr txBox="1"/>
          <p:nvPr/>
        </p:nvSpPr>
        <p:spPr>
          <a:xfrm>
            <a:off x="6400800" y="5029200"/>
            <a:ext cx="377142" cy="369332"/>
          </a:xfrm>
          <a:prstGeom prst="rect">
            <a:avLst/>
          </a:prstGeom>
          <a:noFill/>
        </p:spPr>
        <p:txBody>
          <a:bodyPr wrap="square" rtlCol="0">
            <a:spAutoFit/>
          </a:bodyPr>
          <a:lstStyle/>
          <a:p>
            <a:r>
              <a:rPr lang="en-US" dirty="0" smtClean="0"/>
              <a:t>5</a:t>
            </a:r>
            <a:endParaRPr lang="en-US" dirty="0"/>
          </a:p>
        </p:txBody>
      </p:sp>
      <p:sp>
        <p:nvSpPr>
          <p:cNvPr id="4" name="TextBox 3"/>
          <p:cNvSpPr txBox="1"/>
          <p:nvPr/>
        </p:nvSpPr>
        <p:spPr>
          <a:xfrm>
            <a:off x="6398016" y="4006334"/>
            <a:ext cx="200628" cy="369332"/>
          </a:xfrm>
          <a:prstGeom prst="rect">
            <a:avLst/>
          </a:prstGeom>
          <a:noFill/>
        </p:spPr>
        <p:txBody>
          <a:bodyPr wrap="square" rtlCol="0">
            <a:spAutoFit/>
          </a:bodyPr>
          <a:lstStyle/>
          <a:p>
            <a:r>
              <a:rPr lang="en-US" dirty="0" smtClean="0"/>
              <a:t>4</a:t>
            </a:r>
            <a:endParaRPr lang="en-US" dirty="0"/>
          </a:p>
        </p:txBody>
      </p:sp>
      <p:pic>
        <p:nvPicPr>
          <p:cNvPr id="23" name="Picture 22" descr="100_2035[1]b.jpg"/>
          <p:cNvPicPr>
            <a:picLocks noChangeAspect="1"/>
          </p:cNvPicPr>
          <p:nvPr/>
        </p:nvPicPr>
        <p:blipFill>
          <a:blip r:embed="rId9" cstate="print"/>
          <a:stretch>
            <a:fillRect/>
          </a:stretch>
        </p:blipFill>
        <p:spPr>
          <a:xfrm>
            <a:off x="4814586" y="3689955"/>
            <a:ext cx="1583430" cy="10020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42900" y="152401"/>
            <a:ext cx="4533900" cy="3657599"/>
          </a:xfrm>
        </p:spPr>
        <p:txBody>
          <a:bodyPr>
            <a:normAutofit/>
          </a:bodyPr>
          <a:lstStyle/>
          <a:p>
            <a:pPr marL="342900" indent="-342900">
              <a:buFont typeface="+mj-lt"/>
              <a:buAutoNum type="arabicPeriod" startAt="8"/>
            </a:pPr>
            <a:r>
              <a:rPr lang="en-US" sz="1100" dirty="0"/>
              <a:t>Install stereo into the fairing. Screw in with the four stainless steel screws that are in the stereo housing box.</a:t>
            </a:r>
            <a:r>
              <a:rPr lang="en-US" sz="1100" b="1" dirty="0"/>
              <a:t>(See </a:t>
            </a:r>
            <a:r>
              <a:rPr lang="en-US" sz="1100" b="1" dirty="0" smtClean="0"/>
              <a:t>picture 9) </a:t>
            </a:r>
            <a:r>
              <a:rPr lang="en-US" sz="1100" dirty="0" smtClean="0"/>
              <a:t>After </a:t>
            </a:r>
            <a:r>
              <a:rPr lang="en-US" sz="1100" dirty="0"/>
              <a:t>attaching the stereo, snap the trim ring on. Put the top on first, then pull the ring down and push the bottom in. It will snap securely into place. </a:t>
            </a:r>
            <a:r>
              <a:rPr lang="en-US" sz="1100" b="1" dirty="0"/>
              <a:t>(See picture </a:t>
            </a:r>
            <a:r>
              <a:rPr lang="en-US" sz="1100" b="1" dirty="0" smtClean="0"/>
              <a:t>10)</a:t>
            </a:r>
            <a:endParaRPr lang="en-US" sz="1100" b="1" dirty="0"/>
          </a:p>
          <a:p>
            <a:pPr marL="342900" indent="-342900">
              <a:buFont typeface="+mj-lt"/>
              <a:buAutoNum type="arabicPeriod" startAt="8"/>
            </a:pPr>
            <a:r>
              <a:rPr lang="en-US" sz="1100" dirty="0" smtClean="0"/>
              <a:t>Remove the seat to gain access to the battery</a:t>
            </a:r>
            <a:r>
              <a:rPr lang="en-US" sz="1100" dirty="0"/>
              <a:t>. </a:t>
            </a:r>
            <a:r>
              <a:rPr lang="en-US" sz="1100" dirty="0" smtClean="0"/>
              <a:t>Run </a:t>
            </a:r>
            <a:r>
              <a:rPr lang="en-US" sz="1100" dirty="0"/>
              <a:t>the long part of the wiring harness under the fuel tank. </a:t>
            </a:r>
            <a:r>
              <a:rPr lang="en-US" sz="1100" dirty="0" smtClean="0"/>
              <a:t>Cut the in-line fuse wire (Red) down the middle and </a:t>
            </a:r>
            <a:r>
              <a:rPr lang="en-US" sz="1100" dirty="0"/>
              <a:t>a</a:t>
            </a:r>
            <a:r>
              <a:rPr lang="en-US" sz="1100" dirty="0" smtClean="0"/>
              <a:t>ttach the in-line fuse to the red wire on the wiring harness, using the butt connector. </a:t>
            </a:r>
            <a:r>
              <a:rPr lang="en-US" sz="1100" b="1" dirty="0" smtClean="0"/>
              <a:t>(See picture 11)</a:t>
            </a:r>
            <a:r>
              <a:rPr lang="en-US" sz="1100" dirty="0" smtClean="0"/>
              <a:t> Connect the in-line fuse to the positive (red wire) and then connect the black wire to the negative on the battery with the two blue battery terminals. </a:t>
            </a:r>
            <a:r>
              <a:rPr lang="en-US" sz="1100" b="1" i="1" u="sng" dirty="0" smtClean="0"/>
              <a:t>Note: </a:t>
            </a:r>
            <a:r>
              <a:rPr lang="en-US" sz="1100" i="1" u="sng" dirty="0" smtClean="0"/>
              <a:t>Connecting these wires to constant power could result in draining the  battery.  Please un-plug wiring harness when not riding for a long period of time</a:t>
            </a:r>
            <a:r>
              <a:rPr lang="en-US" sz="1100" u="sng" dirty="0" smtClean="0"/>
              <a:t>. </a:t>
            </a:r>
          </a:p>
          <a:p>
            <a:pPr marL="342900" indent="-342900">
              <a:buFont typeface="+mj-lt"/>
              <a:buAutoNum type="arabicPeriod" startAt="8"/>
            </a:pPr>
            <a:r>
              <a:rPr lang="en-US" sz="1100" dirty="0" smtClean="0"/>
              <a:t>Secure any excess wiring out of the way and replace the seat.</a:t>
            </a:r>
          </a:p>
          <a:p>
            <a:pPr marL="342900" indent="-342900">
              <a:buFont typeface="+mj-lt"/>
              <a:buAutoNum type="arabicPeriod" startAt="8"/>
            </a:pPr>
            <a:r>
              <a:rPr lang="en-US" sz="1100" dirty="0" smtClean="0"/>
              <a:t>Attach the wiring access panel with 4 black Phillip screws , 8x3/4.  (In bolt bag)</a:t>
            </a:r>
          </a:p>
          <a:p>
            <a:pPr marL="342900" indent="-342900">
              <a:buFont typeface="+mj-lt"/>
              <a:buAutoNum type="arabicPeriod" startAt="8"/>
            </a:pPr>
            <a:r>
              <a:rPr lang="en-US" sz="1100" dirty="0" smtClean="0"/>
              <a:t>Now follow the pre-fit instructions to mount on your bike.</a:t>
            </a:r>
          </a:p>
          <a:p>
            <a:pPr marL="342900" indent="-342900"/>
            <a:endParaRPr lang="en-US" dirty="0" smtClean="0"/>
          </a:p>
          <a:p>
            <a:pPr marL="342900" indent="-342900"/>
            <a:endParaRPr lang="en-US" dirty="0" smtClean="0"/>
          </a:p>
          <a:p>
            <a:pPr marL="342900" indent="-342900">
              <a:buFont typeface="+mj-lt"/>
              <a:buAutoNum type="arabicPeriod" startAt="6"/>
            </a:pPr>
            <a:endParaRPr lang="en-US" dirty="0" smtClean="0"/>
          </a:p>
          <a:p>
            <a:pPr marL="342900" indent="-342900">
              <a:buFont typeface="+mj-lt"/>
              <a:buAutoNum type="arabicPeriod" startAt="6"/>
            </a:pPr>
            <a:endParaRPr lang="en-US" dirty="0"/>
          </a:p>
        </p:txBody>
      </p:sp>
      <p:pic>
        <p:nvPicPr>
          <p:cNvPr id="7" name="Content Placeholder 4" descr="DSCF0420 (2).JPG"/>
          <p:cNvPicPr>
            <a:picLocks noChangeAspect="1"/>
          </p:cNvPicPr>
          <p:nvPr/>
        </p:nvPicPr>
        <p:blipFill>
          <a:blip r:embed="rId2" cstate="print"/>
          <a:stretch>
            <a:fillRect/>
          </a:stretch>
        </p:blipFill>
        <p:spPr>
          <a:xfrm>
            <a:off x="4953000" y="3810000"/>
            <a:ext cx="1409700" cy="993577"/>
          </a:xfrm>
          <a:prstGeom prst="rect">
            <a:avLst/>
          </a:prstGeom>
        </p:spPr>
      </p:pic>
      <p:sp>
        <p:nvSpPr>
          <p:cNvPr id="8" name="TextBox 7"/>
          <p:cNvSpPr txBox="1"/>
          <p:nvPr/>
        </p:nvSpPr>
        <p:spPr>
          <a:xfrm>
            <a:off x="6515100" y="838200"/>
            <a:ext cx="304800" cy="307777"/>
          </a:xfrm>
          <a:prstGeom prst="rect">
            <a:avLst/>
          </a:prstGeom>
          <a:noFill/>
        </p:spPr>
        <p:txBody>
          <a:bodyPr wrap="square" rtlCol="0">
            <a:spAutoFit/>
          </a:bodyPr>
          <a:lstStyle/>
          <a:p>
            <a:r>
              <a:rPr lang="en-US" sz="1400" dirty="0" smtClean="0"/>
              <a:t>8</a:t>
            </a:r>
            <a:endParaRPr lang="en-US" sz="1400" dirty="0"/>
          </a:p>
        </p:txBody>
      </p:sp>
      <p:sp>
        <p:nvSpPr>
          <p:cNvPr id="9" name="Content Placeholder 8"/>
          <p:cNvSpPr>
            <a:spLocks noGrp="1"/>
          </p:cNvSpPr>
          <p:nvPr>
            <p:ph idx="1"/>
          </p:nvPr>
        </p:nvSpPr>
        <p:spPr>
          <a:xfrm>
            <a:off x="838200" y="8458200"/>
            <a:ext cx="5181600" cy="457200"/>
          </a:xfrm>
        </p:spPr>
        <p:txBody>
          <a:bodyPr>
            <a:normAutofit lnSpcReduction="10000"/>
          </a:bodyPr>
          <a:lstStyle/>
          <a:p>
            <a:pPr algn="ctr">
              <a:buNone/>
            </a:pPr>
            <a:r>
              <a:rPr lang="en-US" sz="1100" b="1" dirty="0" smtClean="0"/>
              <a:t>If You Have Any Questions  Please Contact WOC Sales Team At 620-795-4421 </a:t>
            </a:r>
          </a:p>
          <a:p>
            <a:pPr algn="ctr">
              <a:buNone/>
            </a:pPr>
            <a:r>
              <a:rPr lang="en-US" sz="1100" b="1" dirty="0" smtClean="0"/>
              <a:t>Or Email us at </a:t>
            </a:r>
            <a:r>
              <a:rPr lang="en-US" sz="1100" b="1" dirty="0" smtClean="0">
                <a:hlinkClick r:id="rId3"/>
              </a:rPr>
              <a:t>sales@wideopencustom.com</a:t>
            </a:r>
            <a:r>
              <a:rPr lang="en-US" sz="1100" b="1" dirty="0" smtClean="0"/>
              <a:t> </a:t>
            </a:r>
          </a:p>
          <a:p>
            <a:endParaRPr lang="en-US" dirty="0"/>
          </a:p>
        </p:txBody>
      </p:sp>
      <p:sp>
        <p:nvSpPr>
          <p:cNvPr id="2" name="Snip Same Side Corner Rectangle 1"/>
          <p:cNvSpPr/>
          <p:nvPr/>
        </p:nvSpPr>
        <p:spPr>
          <a:xfrm>
            <a:off x="6515100" y="894983"/>
            <a:ext cx="304800" cy="248017"/>
          </a:xfrm>
          <a:prstGeom prst="snip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100_2039[1].jpg"/>
          <p:cNvPicPr>
            <a:picLocks noChangeAspect="1"/>
          </p:cNvPicPr>
          <p:nvPr/>
        </p:nvPicPr>
        <p:blipFill>
          <a:blip r:embed="rId4" cstate="print"/>
          <a:stretch>
            <a:fillRect/>
          </a:stretch>
        </p:blipFill>
        <p:spPr>
          <a:xfrm>
            <a:off x="4907428" y="457200"/>
            <a:ext cx="1537504" cy="1066800"/>
          </a:xfrm>
          <a:prstGeom prst="rect">
            <a:avLst/>
          </a:prstGeom>
        </p:spPr>
      </p:pic>
      <p:sp>
        <p:nvSpPr>
          <p:cNvPr id="3" name="Snip Same Side Corner Rectangle 2"/>
          <p:cNvSpPr/>
          <p:nvPr/>
        </p:nvSpPr>
        <p:spPr>
          <a:xfrm>
            <a:off x="6419453" y="4416622"/>
            <a:ext cx="286147" cy="231578"/>
          </a:xfrm>
          <a:prstGeom prst="snip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400800" y="4343400"/>
            <a:ext cx="495300" cy="307777"/>
          </a:xfrm>
          <a:prstGeom prst="rect">
            <a:avLst/>
          </a:prstGeom>
          <a:noFill/>
        </p:spPr>
        <p:txBody>
          <a:bodyPr wrap="square" rtlCol="0">
            <a:spAutoFit/>
          </a:bodyPr>
          <a:lstStyle/>
          <a:p>
            <a:r>
              <a:rPr lang="en-US" sz="1400" dirty="0" smtClean="0"/>
              <a:t>11</a:t>
            </a:r>
            <a:endParaRPr lang="en-US" sz="14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4254" y="2667000"/>
            <a:ext cx="1667192" cy="10287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4254" y="1600200"/>
            <a:ext cx="1690846" cy="990600"/>
          </a:xfrm>
          <a:prstGeom prst="rect">
            <a:avLst/>
          </a:prstGeom>
        </p:spPr>
      </p:pic>
      <p:sp>
        <p:nvSpPr>
          <p:cNvPr id="14" name="Snip Same Side Corner Rectangle 13"/>
          <p:cNvSpPr/>
          <p:nvPr/>
        </p:nvSpPr>
        <p:spPr>
          <a:xfrm>
            <a:off x="6553200" y="2133600"/>
            <a:ext cx="267494" cy="304800"/>
          </a:xfrm>
          <a:prstGeom prst="snip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15" name="TextBox 14"/>
          <p:cNvSpPr txBox="1"/>
          <p:nvPr/>
        </p:nvSpPr>
        <p:spPr>
          <a:xfrm>
            <a:off x="6514306" y="2133600"/>
            <a:ext cx="413068" cy="307777"/>
          </a:xfrm>
          <a:prstGeom prst="rect">
            <a:avLst/>
          </a:prstGeom>
          <a:noFill/>
        </p:spPr>
        <p:txBody>
          <a:bodyPr wrap="square" rtlCol="0">
            <a:spAutoFit/>
          </a:bodyPr>
          <a:lstStyle/>
          <a:p>
            <a:r>
              <a:rPr lang="en-US" sz="1400" dirty="0" smtClean="0"/>
              <a:t>9</a:t>
            </a:r>
            <a:endParaRPr lang="en-US" sz="1400" dirty="0"/>
          </a:p>
        </p:txBody>
      </p:sp>
      <p:sp>
        <p:nvSpPr>
          <p:cNvPr id="16" name="Snip Same Side Corner Rectangle 15"/>
          <p:cNvSpPr/>
          <p:nvPr/>
        </p:nvSpPr>
        <p:spPr>
          <a:xfrm>
            <a:off x="6515894" y="3314700"/>
            <a:ext cx="304800" cy="228600"/>
          </a:xfrm>
          <a:prstGeom prst="snip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491446" y="3276600"/>
            <a:ext cx="404654" cy="307777"/>
          </a:xfrm>
          <a:prstGeom prst="rect">
            <a:avLst/>
          </a:prstGeom>
          <a:noFill/>
        </p:spPr>
        <p:txBody>
          <a:bodyPr wrap="square" rtlCol="0">
            <a:spAutoFit/>
          </a:bodyPr>
          <a:lstStyle/>
          <a:p>
            <a:r>
              <a:rPr lang="en-US" sz="1400" dirty="0" smtClean="0"/>
              <a:t>10</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6172200" cy="533400"/>
          </a:xfrm>
        </p:spPr>
        <p:txBody>
          <a:bodyPr>
            <a:normAutofit/>
          </a:bodyPr>
          <a:lstStyle/>
          <a:p>
            <a:r>
              <a:rPr lang="en-US" sz="2800" b="1" i="1" dirty="0" smtClean="0"/>
              <a:t>Pre-Fit Fairing Before Painting</a:t>
            </a:r>
            <a:endParaRPr lang="en-US" sz="2800" b="1" i="1" dirty="0"/>
          </a:p>
        </p:txBody>
      </p:sp>
      <p:sp>
        <p:nvSpPr>
          <p:cNvPr id="3" name="Content Placeholder 2"/>
          <p:cNvSpPr>
            <a:spLocks noGrp="1"/>
          </p:cNvSpPr>
          <p:nvPr>
            <p:ph idx="1"/>
          </p:nvPr>
        </p:nvSpPr>
        <p:spPr>
          <a:xfrm>
            <a:off x="304800" y="650853"/>
            <a:ext cx="6172200" cy="562959"/>
          </a:xfrm>
        </p:spPr>
        <p:txBody>
          <a:bodyPr lIns="0">
            <a:normAutofit fontScale="32500" lnSpcReduction="20000"/>
          </a:bodyPr>
          <a:lstStyle/>
          <a:p>
            <a:pPr>
              <a:buNone/>
            </a:pPr>
            <a:r>
              <a:rPr lang="en-US" dirty="0" smtClean="0"/>
              <a:t>         	</a:t>
            </a:r>
            <a:r>
              <a:rPr lang="en-US" sz="3100" dirty="0" smtClean="0"/>
              <a:t>Take everything out of the box to make sure that you have everything you will need.  To Pre-fit the fairing, use </a:t>
            </a:r>
          </a:p>
          <a:p>
            <a:pPr>
              <a:buNone/>
            </a:pPr>
            <a:r>
              <a:rPr lang="en-US" sz="3100" dirty="0"/>
              <a:t>	</a:t>
            </a:r>
            <a:r>
              <a:rPr lang="en-US" sz="3100" dirty="0" smtClean="0"/>
              <a:t>6 black 8 x ¾” screws (included for later use to attach the  access panel) to attach the fairing to the brackets .  Use one on each side along with one on the top and one on bottom. </a:t>
            </a:r>
            <a:endParaRPr lang="en-US" sz="3100" dirty="0"/>
          </a:p>
        </p:txBody>
      </p:sp>
      <p:sp>
        <p:nvSpPr>
          <p:cNvPr id="4" name="TextBox 3"/>
          <p:cNvSpPr txBox="1"/>
          <p:nvPr/>
        </p:nvSpPr>
        <p:spPr>
          <a:xfrm>
            <a:off x="838200" y="1066800"/>
            <a:ext cx="5105400" cy="461665"/>
          </a:xfrm>
          <a:prstGeom prst="rect">
            <a:avLst/>
          </a:prstGeom>
          <a:noFill/>
        </p:spPr>
        <p:txBody>
          <a:bodyPr wrap="square" rtlCol="0">
            <a:spAutoFit/>
          </a:bodyPr>
          <a:lstStyle/>
          <a:p>
            <a:pPr algn="ctr"/>
            <a:r>
              <a:rPr lang="en-US" sz="2400" b="1" i="1" dirty="0" smtClean="0"/>
              <a:t>Fairing Instructions for Road King</a:t>
            </a:r>
            <a:endParaRPr lang="en-US" sz="2400" b="1" i="1" dirty="0"/>
          </a:p>
        </p:txBody>
      </p:sp>
      <p:sp>
        <p:nvSpPr>
          <p:cNvPr id="5" name="TextBox 4"/>
          <p:cNvSpPr txBox="1"/>
          <p:nvPr/>
        </p:nvSpPr>
        <p:spPr>
          <a:xfrm>
            <a:off x="45720" y="1213812"/>
            <a:ext cx="6553200" cy="6032421"/>
          </a:xfrm>
          <a:prstGeom prst="rect">
            <a:avLst/>
          </a:prstGeom>
          <a:noFill/>
        </p:spPr>
        <p:txBody>
          <a:bodyPr wrap="square" rtlCol="0">
            <a:spAutoFit/>
          </a:bodyPr>
          <a:lstStyle/>
          <a:p>
            <a:pPr algn="ctr"/>
            <a:r>
              <a:rPr lang="en-US" sz="1400" dirty="0" smtClean="0"/>
              <a:t>.</a:t>
            </a:r>
          </a:p>
          <a:p>
            <a:pPr algn="ctr"/>
            <a:r>
              <a:rPr lang="en-US" sz="1200" b="1" i="1" u="sng" dirty="0" smtClean="0"/>
              <a:t>Prior to Pre-Fitting  the fairing, move the running lights to the front hole. </a:t>
            </a:r>
          </a:p>
          <a:p>
            <a:endParaRPr lang="en-US" sz="1200" i="1" u="sng" dirty="0"/>
          </a:p>
          <a:p>
            <a:r>
              <a:rPr lang="en-US" sz="1200" dirty="0" smtClean="0"/>
              <a:t>When installing or removing the Roadking fairing, the fairing may hit the running lights, due to it sitting so close to the running lights. Suggestion: apply a sock or soft cloth to both running lights to prevent the fairing or running lights from being damaged. When installed, this fairing rests on the headlight. </a:t>
            </a:r>
          </a:p>
          <a:p>
            <a:endParaRPr lang="en-US" sz="800" dirty="0"/>
          </a:p>
          <a:p>
            <a:r>
              <a:rPr lang="en-US" sz="1200" dirty="0" smtClean="0"/>
              <a:t>The fairing fits on the factory quick disconnect windshield brackets.   Check and make sure the black windshield grommets are not chewed up (If they are then they may need to be replaced).  You may need to loosen the top bolts on your windshield mounts and spray water or Windex on your black windshield grommets just to make them wet.  This enables the grommets to roll which helps to slide the top part of the brackets on.   Once you have done this you are ready to pre-fit the fairing.  </a:t>
            </a:r>
          </a:p>
          <a:p>
            <a:endParaRPr lang="en-US" sz="800" dirty="0"/>
          </a:p>
          <a:p>
            <a:r>
              <a:rPr lang="en-US" sz="1200" dirty="0" smtClean="0"/>
              <a:t> With the assistance of another person, line up the fairing brackets with the windshield brackets that are on the forks.  Place the bottom of the fairing bracket onto the bottom bracket and rock the fairing onto the top windshield bracket.  Don’t be afraid to manhandle it, the fairing can take it.  Center the fairing  on the bike to your desired location.  When satisfied with the positioning, completely tighten your top bolts. (This is the only time you have to loosen or tighten  your windshield brackets.)</a:t>
            </a:r>
          </a:p>
          <a:p>
            <a:endParaRPr lang="en-US" sz="800" dirty="0" smtClean="0"/>
          </a:p>
          <a:p>
            <a:r>
              <a:rPr lang="en-US" sz="1200" b="1" dirty="0" smtClean="0"/>
              <a:t>Police Bike Editions</a:t>
            </a:r>
            <a:r>
              <a:rPr lang="en-US" sz="1200" dirty="0" smtClean="0"/>
              <a:t>:  The Tach has to be relocated. The bracket will bring the Tach toward the driver. </a:t>
            </a:r>
          </a:p>
          <a:p>
            <a:endParaRPr lang="en-US" sz="800" dirty="0" smtClean="0"/>
          </a:p>
          <a:p>
            <a:r>
              <a:rPr lang="en-US" sz="1200" b="1" dirty="0" smtClean="0"/>
              <a:t>Roadking Custom</a:t>
            </a:r>
            <a:r>
              <a:rPr lang="en-US" sz="1200" dirty="0" smtClean="0"/>
              <a:t>:  The chrome wind deflectors on this bike may be left on or removed. If you leave it on, you wont be able to use the cubby hole  that comes with the fairing. If it is removed you can then add the cubby hole if you choose.</a:t>
            </a:r>
          </a:p>
          <a:p>
            <a:endParaRPr lang="en-US" sz="800" dirty="0" smtClean="0"/>
          </a:p>
          <a:p>
            <a:r>
              <a:rPr lang="en-US" sz="1000" b="1" dirty="0" smtClean="0"/>
              <a:t>Tips: </a:t>
            </a:r>
            <a:r>
              <a:rPr lang="en-US" sz="1000" dirty="0" smtClean="0"/>
              <a:t>When the fairing is close to headlight on one side loosen the screws and adjust the brackets by bending them slightly. </a:t>
            </a:r>
            <a:r>
              <a:rPr lang="en-US" sz="1000" i="1" dirty="0" smtClean="0"/>
              <a:t>(Example: If there is a larger gap on the left side, the right hand bracket should be adjusted. And vise versa.) </a:t>
            </a:r>
            <a:r>
              <a:rPr lang="en-US" sz="1000" dirty="0" smtClean="0"/>
              <a:t>To bend the brackets, you will need to wrap a rag around the brackets so they don’t get scuffed or scratched. Then, place the bracket’s short end into a vice and bend slightly. If it makes it worse then reloosen and push the other way. </a:t>
            </a:r>
            <a:r>
              <a:rPr lang="en-US" sz="1000" b="1" dirty="0" smtClean="0"/>
              <a:t>NOTE: Only do this if the fairing is NOT centered on the bike. </a:t>
            </a:r>
            <a:r>
              <a:rPr lang="en-US" sz="1000" dirty="0" smtClean="0"/>
              <a:t>If this does not solve the problem, you’ll have to take the top rubber grommets off and put on a washer for a spacer and put rubbers back on and re-install. This is just a suggestion on the washers. The brackets need to be at a 90 degree angle. </a:t>
            </a:r>
          </a:p>
          <a:p>
            <a:pPr algn="ctr"/>
            <a:endParaRPr lang="en-US" sz="1400" dirty="0" smtClean="0"/>
          </a:p>
          <a:p>
            <a:pPr algn="ctr"/>
            <a:endParaRPr lang="en-US" sz="1600" dirty="0"/>
          </a:p>
        </p:txBody>
      </p:sp>
      <p:sp>
        <p:nvSpPr>
          <p:cNvPr id="6" name="TextBox 5"/>
          <p:cNvSpPr txBox="1"/>
          <p:nvPr/>
        </p:nvSpPr>
        <p:spPr>
          <a:xfrm>
            <a:off x="838200" y="8610600"/>
            <a:ext cx="5257800" cy="430887"/>
          </a:xfrm>
          <a:prstGeom prst="rect">
            <a:avLst/>
          </a:prstGeom>
          <a:noFill/>
        </p:spPr>
        <p:txBody>
          <a:bodyPr wrap="square" rtlCol="0">
            <a:spAutoFit/>
          </a:bodyPr>
          <a:lstStyle/>
          <a:p>
            <a:pPr algn="ctr"/>
            <a:r>
              <a:rPr lang="en-US" sz="1100" b="1" dirty="0" smtClean="0"/>
              <a:t>If You Have Any Questions  Please Contact  WOC Sales Team At 620-795-4421 </a:t>
            </a:r>
          </a:p>
          <a:p>
            <a:pPr algn="ctr"/>
            <a:r>
              <a:rPr lang="en-US" sz="1100" b="1" dirty="0" smtClean="0"/>
              <a:t>Or Email us at </a:t>
            </a:r>
            <a:r>
              <a:rPr lang="en-US" sz="1100" b="1" dirty="0" smtClean="0">
                <a:hlinkClick r:id="rId3"/>
              </a:rPr>
              <a:t>sales@wideopencustom.com</a:t>
            </a:r>
            <a:r>
              <a:rPr lang="en-US" sz="1100" b="1" dirty="0" smtClean="0"/>
              <a:t> </a:t>
            </a:r>
            <a:endParaRPr lang="en-US" sz="1100" b="1"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2060" y="6839426"/>
            <a:ext cx="1907540" cy="143065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40" y="6763226"/>
            <a:ext cx="2009140" cy="1506855"/>
          </a:xfrm>
          <a:prstGeom prst="rect">
            <a:avLst/>
          </a:prstGeom>
        </p:spPr>
      </p:pic>
      <p:sp>
        <p:nvSpPr>
          <p:cNvPr id="10" name="TextBox 9"/>
          <p:cNvSpPr txBox="1"/>
          <p:nvPr/>
        </p:nvSpPr>
        <p:spPr>
          <a:xfrm>
            <a:off x="3992880" y="8364379"/>
            <a:ext cx="1435008" cy="246221"/>
          </a:xfrm>
          <a:prstGeom prst="rect">
            <a:avLst/>
          </a:prstGeom>
          <a:noFill/>
        </p:spPr>
        <p:txBody>
          <a:bodyPr wrap="none" rtlCol="0">
            <a:spAutoFit/>
          </a:bodyPr>
          <a:lstStyle/>
          <a:p>
            <a:r>
              <a:rPr lang="en-US" sz="1000" dirty="0" smtClean="0"/>
              <a:t>Tach Relocation Bracket</a:t>
            </a:r>
            <a:endParaRPr lang="en-US" sz="1000" dirty="0"/>
          </a:p>
        </p:txBody>
      </p:sp>
      <p:sp>
        <p:nvSpPr>
          <p:cNvPr id="7" name="TextBox 6"/>
          <p:cNvSpPr txBox="1"/>
          <p:nvPr/>
        </p:nvSpPr>
        <p:spPr>
          <a:xfrm>
            <a:off x="1172210" y="8223647"/>
            <a:ext cx="1371600" cy="369332"/>
          </a:xfrm>
          <a:prstGeom prst="rect">
            <a:avLst/>
          </a:prstGeom>
          <a:noFill/>
        </p:spPr>
        <p:txBody>
          <a:bodyPr wrap="square" rtlCol="0">
            <a:spAutoFit/>
          </a:bodyPr>
          <a:lstStyle/>
          <a:p>
            <a:r>
              <a:rPr lang="en-US" sz="1000" dirty="0" smtClean="0"/>
              <a:t>Roadking</a:t>
            </a:r>
            <a:r>
              <a:rPr lang="en-US" dirty="0" smtClean="0"/>
              <a:t> </a:t>
            </a:r>
            <a:r>
              <a:rPr lang="en-US" sz="1000" dirty="0" smtClean="0"/>
              <a:t>Standard</a:t>
            </a:r>
            <a:endParaRPr lang="en-US"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548216"/>
          </a:xfrm>
        </p:spPr>
        <p:txBody>
          <a:bodyPr>
            <a:normAutofit/>
          </a:bodyPr>
          <a:lstStyle/>
          <a:p>
            <a:r>
              <a:rPr lang="en-US" sz="2800" b="1" i="1" dirty="0" smtClean="0"/>
              <a:t>Pre-Fit Fairing Before Painting</a:t>
            </a:r>
            <a:endParaRPr lang="en-US" sz="2800" dirty="0"/>
          </a:p>
        </p:txBody>
      </p:sp>
      <p:sp>
        <p:nvSpPr>
          <p:cNvPr id="3" name="Text Placeholder 2"/>
          <p:cNvSpPr>
            <a:spLocks noGrp="1"/>
          </p:cNvSpPr>
          <p:nvPr>
            <p:ph type="body" idx="1"/>
          </p:nvPr>
        </p:nvSpPr>
        <p:spPr>
          <a:xfrm>
            <a:off x="381000" y="1143000"/>
            <a:ext cx="6096000" cy="533400"/>
          </a:xfrm>
        </p:spPr>
        <p:txBody>
          <a:bodyPr>
            <a:normAutofit fontScale="85000" lnSpcReduction="20000"/>
          </a:bodyPr>
          <a:lstStyle/>
          <a:p>
            <a:r>
              <a:rPr lang="en-US" sz="1300" b="0" dirty="0" smtClean="0"/>
              <a:t>Take everything out of the box to make sure that you have everything you will need.  To Pre-fit the fairing, use 6 black 8 x ¾” screws (included for later use to attach the  access panel) to attach the fairing to the brackets .  Use one on each side along with one on the top and one on bottom. </a:t>
            </a:r>
          </a:p>
          <a:p>
            <a:endParaRPr lang="en-US" dirty="0"/>
          </a:p>
        </p:txBody>
      </p:sp>
      <p:sp>
        <p:nvSpPr>
          <p:cNvPr id="4" name="Content Placeholder 3"/>
          <p:cNvSpPr>
            <a:spLocks noGrp="1"/>
          </p:cNvSpPr>
          <p:nvPr>
            <p:ph sz="half" idx="2"/>
          </p:nvPr>
        </p:nvSpPr>
        <p:spPr>
          <a:xfrm>
            <a:off x="228600" y="1600200"/>
            <a:ext cx="6248400" cy="5257800"/>
          </a:xfrm>
        </p:spPr>
        <p:txBody>
          <a:bodyPr lIns="91440">
            <a:noAutofit/>
          </a:bodyPr>
          <a:lstStyle/>
          <a:p>
            <a:pPr>
              <a:buNone/>
            </a:pPr>
            <a:r>
              <a:rPr lang="en-US" sz="1400" dirty="0"/>
              <a:t>	</a:t>
            </a:r>
          </a:p>
          <a:p>
            <a:pPr>
              <a:buNone/>
            </a:pPr>
            <a:r>
              <a:rPr lang="en-US" sz="1400" dirty="0" smtClean="0"/>
              <a:t>	</a:t>
            </a:r>
            <a:r>
              <a:rPr lang="en-US" sz="1200" dirty="0" smtClean="0"/>
              <a:t>Fairing attaches to the factory quick disconnect. Must have the Heritage Softail  Headlight (7in.) for the fairing to fit your bike.  </a:t>
            </a:r>
          </a:p>
          <a:p>
            <a:pPr>
              <a:buNone/>
            </a:pPr>
            <a:r>
              <a:rPr lang="en-US" sz="800" dirty="0"/>
              <a:t/>
            </a:r>
            <a:br>
              <a:rPr lang="en-US" sz="800" dirty="0"/>
            </a:br>
            <a:r>
              <a:rPr lang="en-US" sz="1200" dirty="0" smtClean="0"/>
              <a:t>Suggestion on Installation: Put your hand on the headlight and push it down until you hear it click. This takes the headlight out of play with installation of the fairing. This will </a:t>
            </a:r>
            <a:r>
              <a:rPr lang="en-US" sz="1200" b="1" dirty="0" smtClean="0"/>
              <a:t>not</a:t>
            </a:r>
            <a:r>
              <a:rPr lang="en-US" sz="1200" dirty="0" smtClean="0"/>
              <a:t> require </a:t>
            </a:r>
            <a:r>
              <a:rPr lang="en-US" sz="1200" dirty="0"/>
              <a:t>y</a:t>
            </a:r>
            <a:r>
              <a:rPr lang="en-US" sz="1200" dirty="0" smtClean="0"/>
              <a:t>ou to loosen any bolts. This is the </a:t>
            </a:r>
            <a:r>
              <a:rPr lang="en-US" sz="1200" i="1" dirty="0" smtClean="0"/>
              <a:t>only</a:t>
            </a:r>
            <a:r>
              <a:rPr lang="en-US" sz="1200" dirty="0" smtClean="0"/>
              <a:t> time you will have to do this.  Check and make sure your black windshield grommets are not chewed up or worn out (if they are then you may need to replace them.)  You may need to loosen the top bolts on your windshield mounts and spray water or Windex  to lubricate them. This will allow them to roll easier. This is the </a:t>
            </a:r>
            <a:r>
              <a:rPr lang="en-US" sz="1200" i="1" dirty="0" smtClean="0"/>
              <a:t>only</a:t>
            </a:r>
            <a:r>
              <a:rPr lang="en-US" sz="1200" dirty="0" smtClean="0"/>
              <a:t> time you will have to do this. Once you have done this you are ready to pre-fit the fairing. </a:t>
            </a:r>
          </a:p>
          <a:p>
            <a:pPr>
              <a:buNone/>
            </a:pPr>
            <a:endParaRPr lang="en-US" sz="800" dirty="0"/>
          </a:p>
          <a:p>
            <a:pPr>
              <a:buNone/>
            </a:pPr>
            <a:r>
              <a:rPr lang="en-US" sz="1200" dirty="0" smtClean="0"/>
              <a:t>	With the assistance of another person, line up the fairing brackets with the windshield brackets that are on the bike’s fork tube. </a:t>
            </a:r>
            <a:r>
              <a:rPr lang="en-US" sz="1200" dirty="0"/>
              <a:t>Place the bottom of the fairing bracket onto the bottom bracket and rock the fairing onto the top windshield bracket. Don’t </a:t>
            </a:r>
            <a:r>
              <a:rPr lang="en-US" sz="1200" dirty="0" smtClean="0"/>
              <a:t>be afraid to manhandle it, the fairing can take it.  Once the  fairing is on, tighten the top bolts of your windshield brackets and pull your headlight up.  </a:t>
            </a:r>
          </a:p>
          <a:p>
            <a:pPr>
              <a:buNone/>
            </a:pPr>
            <a:endParaRPr lang="en-US" sz="800" dirty="0" smtClean="0"/>
          </a:p>
          <a:p>
            <a:pPr>
              <a:buNone/>
            </a:pPr>
            <a:r>
              <a:rPr lang="en-US" sz="1200" b="1" dirty="0" smtClean="0"/>
              <a:t>         Fatboy</a:t>
            </a:r>
            <a:r>
              <a:rPr lang="en-US" sz="1200" b="1" dirty="0"/>
              <a:t>:</a:t>
            </a:r>
            <a:r>
              <a:rPr lang="en-US" sz="1200" dirty="0" smtClean="0"/>
              <a:t> may also need the 2” pullback risers.</a:t>
            </a:r>
            <a:r>
              <a:rPr lang="en-US" sz="1200" b="1" dirty="0" smtClean="0"/>
              <a:t> </a:t>
            </a:r>
            <a:r>
              <a:rPr lang="en-US" sz="1200" dirty="0" smtClean="0"/>
              <a:t>There are 2 different windshield brackets for the Fatboy, Wide and Narrow. Our fairing is made for the Wide windshield with light bar.  Fatboy with the Narrow windshield brackets, without light bar, will need to add ¾” spacers and 1 ¾” bolt on the top bracket.</a:t>
            </a:r>
            <a:endParaRPr lang="en-US" sz="1400" dirty="0"/>
          </a:p>
        </p:txBody>
      </p:sp>
      <p:sp>
        <p:nvSpPr>
          <p:cNvPr id="5" name="Text Placeholder 4"/>
          <p:cNvSpPr>
            <a:spLocks noGrp="1"/>
          </p:cNvSpPr>
          <p:nvPr>
            <p:ph type="body" sz="quarter" idx="3"/>
          </p:nvPr>
        </p:nvSpPr>
        <p:spPr>
          <a:xfrm>
            <a:off x="304800" y="1295400"/>
            <a:ext cx="6210300" cy="457199"/>
          </a:xfrm>
        </p:spPr>
        <p:txBody>
          <a:bodyPr>
            <a:normAutofit lnSpcReduction="10000"/>
          </a:bodyPr>
          <a:lstStyle/>
          <a:p>
            <a:pPr algn="ctr"/>
            <a:r>
              <a:rPr lang="en-US" i="1" dirty="0" smtClean="0"/>
              <a:t>Fairing Instructions for Softail/Fatboy</a:t>
            </a:r>
            <a:endParaRPr lang="en-US" i="1" dirty="0"/>
          </a:p>
        </p:txBody>
      </p:sp>
      <p:sp>
        <p:nvSpPr>
          <p:cNvPr id="6" name="Content Placeholder 5"/>
          <p:cNvSpPr>
            <a:spLocks noGrp="1"/>
          </p:cNvSpPr>
          <p:nvPr>
            <p:ph sz="quarter" idx="4"/>
          </p:nvPr>
        </p:nvSpPr>
        <p:spPr>
          <a:xfrm>
            <a:off x="609600" y="8382000"/>
            <a:ext cx="5715000" cy="533400"/>
          </a:xfrm>
        </p:spPr>
        <p:txBody>
          <a:bodyPr>
            <a:normAutofit/>
          </a:bodyPr>
          <a:lstStyle/>
          <a:p>
            <a:pPr algn="ctr">
              <a:buNone/>
            </a:pPr>
            <a:r>
              <a:rPr lang="en-US" sz="1100" b="1" dirty="0" smtClean="0"/>
              <a:t>If You Have Any Questions  Please Contact WOC Sales Team At 620-795-4421 </a:t>
            </a:r>
          </a:p>
          <a:p>
            <a:pPr algn="ctr">
              <a:buNone/>
            </a:pPr>
            <a:r>
              <a:rPr lang="en-US" sz="1100" b="1" dirty="0" smtClean="0"/>
              <a:t>Or Email us at </a:t>
            </a:r>
            <a:r>
              <a:rPr lang="en-US" sz="1100" b="1" dirty="0" smtClean="0">
                <a:hlinkClick r:id="rId2"/>
              </a:rPr>
              <a:t>sales@wideopencustom.com</a:t>
            </a:r>
            <a:r>
              <a:rPr lang="en-US" sz="1100" b="1" dirty="0" smtClean="0"/>
              <a:t> </a:t>
            </a:r>
            <a:endParaRPr lang="en-US" sz="1100" b="1"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943600"/>
            <a:ext cx="2438400" cy="18288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5943600"/>
            <a:ext cx="2438400" cy="1828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172200" cy="609600"/>
          </a:xfrm>
        </p:spPr>
        <p:txBody>
          <a:bodyPr>
            <a:normAutofit/>
          </a:bodyPr>
          <a:lstStyle/>
          <a:p>
            <a:r>
              <a:rPr lang="en-US" sz="2800" b="1" i="1" dirty="0" smtClean="0"/>
              <a:t>Pre-Fit Fairing Before Painting</a:t>
            </a:r>
            <a:endParaRPr lang="en-US" sz="2800" dirty="0"/>
          </a:p>
        </p:txBody>
      </p:sp>
      <p:sp>
        <p:nvSpPr>
          <p:cNvPr id="3" name="Text Placeholder 2"/>
          <p:cNvSpPr>
            <a:spLocks noGrp="1"/>
          </p:cNvSpPr>
          <p:nvPr>
            <p:ph type="body" idx="1"/>
          </p:nvPr>
        </p:nvSpPr>
        <p:spPr>
          <a:xfrm>
            <a:off x="342900" y="533400"/>
            <a:ext cx="6172200" cy="762000"/>
          </a:xfrm>
        </p:spPr>
        <p:txBody>
          <a:bodyPr>
            <a:normAutofit fontScale="62500" lnSpcReduction="20000"/>
          </a:bodyPr>
          <a:lstStyle/>
          <a:p>
            <a:endParaRPr lang="en-US" sz="1600" b="0" dirty="0" smtClean="0"/>
          </a:p>
          <a:p>
            <a:endParaRPr lang="en-US" sz="1600" b="0" dirty="0" smtClean="0"/>
          </a:p>
          <a:p>
            <a:r>
              <a:rPr lang="en-US" sz="1600" b="0" dirty="0" smtClean="0"/>
              <a:t>Take everything out of the box to make sure that you have everything you will need.  To Pre-fit the fairing, use 6 black 8 x ¾” screws (included for later use to attach the  access panel) to attach the fairing to the brackets .  Use one on each side along with one on the top and one on bottom. </a:t>
            </a:r>
          </a:p>
          <a:p>
            <a:endParaRPr lang="en-US" dirty="0"/>
          </a:p>
        </p:txBody>
      </p:sp>
      <p:pic>
        <p:nvPicPr>
          <p:cNvPr id="7" name="Content Placeholder 6" descr="DSCF4983.JPG"/>
          <p:cNvPicPr>
            <a:picLocks noGrp="1" noChangeAspect="1"/>
          </p:cNvPicPr>
          <p:nvPr>
            <p:ph sz="half" idx="2"/>
          </p:nvPr>
        </p:nvPicPr>
        <p:blipFill>
          <a:blip r:embed="rId3" cstate="print"/>
          <a:stretch>
            <a:fillRect/>
          </a:stretch>
        </p:blipFill>
        <p:spPr>
          <a:xfrm>
            <a:off x="2514600" y="6713750"/>
            <a:ext cx="1828800" cy="1524000"/>
          </a:xfrm>
        </p:spPr>
      </p:pic>
      <p:sp>
        <p:nvSpPr>
          <p:cNvPr id="5" name="Text Placeholder 4"/>
          <p:cNvSpPr>
            <a:spLocks noGrp="1"/>
          </p:cNvSpPr>
          <p:nvPr>
            <p:ph type="body" sz="quarter" idx="3"/>
          </p:nvPr>
        </p:nvSpPr>
        <p:spPr>
          <a:xfrm flipH="1">
            <a:off x="419100" y="1143000"/>
            <a:ext cx="6019800" cy="381000"/>
          </a:xfrm>
        </p:spPr>
        <p:txBody>
          <a:bodyPr>
            <a:normAutofit fontScale="92500" lnSpcReduction="20000"/>
          </a:bodyPr>
          <a:lstStyle/>
          <a:p>
            <a:pPr algn="ctr"/>
            <a:r>
              <a:rPr lang="en-US" i="1" dirty="0" smtClean="0"/>
              <a:t>Fairing Instructions for Sportster/Dyna Low Rider</a:t>
            </a:r>
            <a:endParaRPr lang="en-US" i="1" dirty="0"/>
          </a:p>
        </p:txBody>
      </p:sp>
      <p:sp>
        <p:nvSpPr>
          <p:cNvPr id="6" name="Content Placeholder 5"/>
          <p:cNvSpPr>
            <a:spLocks noGrp="1"/>
          </p:cNvSpPr>
          <p:nvPr>
            <p:ph sz="quarter" idx="4"/>
          </p:nvPr>
        </p:nvSpPr>
        <p:spPr>
          <a:xfrm>
            <a:off x="304800" y="1600200"/>
            <a:ext cx="6210300" cy="3962401"/>
          </a:xfrm>
        </p:spPr>
        <p:txBody>
          <a:bodyPr>
            <a:normAutofit/>
          </a:bodyPr>
          <a:lstStyle/>
          <a:p>
            <a:pPr>
              <a:buNone/>
            </a:pPr>
            <a:r>
              <a:rPr lang="en-US" sz="1400" b="1" i="1" dirty="0" smtClean="0"/>
              <a:t>         </a:t>
            </a:r>
            <a:endParaRPr lang="en-US" sz="1400" b="1" dirty="0"/>
          </a:p>
        </p:txBody>
      </p:sp>
      <p:sp>
        <p:nvSpPr>
          <p:cNvPr id="8" name="TextBox 7"/>
          <p:cNvSpPr txBox="1"/>
          <p:nvPr/>
        </p:nvSpPr>
        <p:spPr>
          <a:xfrm>
            <a:off x="762000" y="8458200"/>
            <a:ext cx="5334000" cy="430887"/>
          </a:xfrm>
          <a:prstGeom prst="rect">
            <a:avLst/>
          </a:prstGeom>
          <a:noFill/>
        </p:spPr>
        <p:txBody>
          <a:bodyPr wrap="square" rtlCol="0">
            <a:spAutoFit/>
          </a:bodyPr>
          <a:lstStyle/>
          <a:p>
            <a:pPr algn="ctr"/>
            <a:r>
              <a:rPr lang="en-US" sz="1100" b="1" dirty="0" smtClean="0"/>
              <a:t>If You Have Any Questions  Please Contact WOC Sales Team At 620-795-4421 </a:t>
            </a:r>
          </a:p>
          <a:p>
            <a:pPr algn="ctr"/>
            <a:r>
              <a:rPr lang="en-US" sz="1100" b="1" dirty="0" smtClean="0"/>
              <a:t>Or Email us at </a:t>
            </a:r>
            <a:r>
              <a:rPr lang="en-US" sz="1100" b="1" dirty="0" smtClean="0">
                <a:hlinkClick r:id="rId4"/>
              </a:rPr>
              <a:t>sales@wideopencustom.com</a:t>
            </a:r>
            <a:endParaRPr lang="en-US" sz="1100" b="1" dirty="0"/>
          </a:p>
        </p:txBody>
      </p:sp>
      <p:pic>
        <p:nvPicPr>
          <p:cNvPr id="10" name="Picture 9" descr="DYNA LOW RIDER 010.JPG"/>
          <p:cNvPicPr>
            <a:picLocks noChangeAspect="1"/>
          </p:cNvPicPr>
          <p:nvPr/>
        </p:nvPicPr>
        <p:blipFill>
          <a:blip r:embed="rId5" cstate="print"/>
          <a:stretch>
            <a:fillRect/>
          </a:stretch>
        </p:blipFill>
        <p:spPr>
          <a:xfrm>
            <a:off x="457200" y="6706130"/>
            <a:ext cx="1752600" cy="1524000"/>
          </a:xfrm>
          <a:prstGeom prst="rect">
            <a:avLst/>
          </a:prstGeom>
        </p:spPr>
      </p:pic>
      <p:sp>
        <p:nvSpPr>
          <p:cNvPr id="4" name="TextBox 3"/>
          <p:cNvSpPr txBox="1"/>
          <p:nvPr/>
        </p:nvSpPr>
        <p:spPr>
          <a:xfrm>
            <a:off x="-63589" y="1524000"/>
            <a:ext cx="6840119" cy="5986254"/>
          </a:xfrm>
          <a:prstGeom prst="rect">
            <a:avLst/>
          </a:prstGeom>
          <a:noFill/>
        </p:spPr>
        <p:txBody>
          <a:bodyPr wrap="square" rtlCol="0">
            <a:spAutoFit/>
          </a:bodyPr>
          <a:lstStyle/>
          <a:p>
            <a:r>
              <a:rPr lang="en-US" sz="1200" dirty="0" smtClean="0"/>
              <a:t>All Dyna fairings, the headlight has to be mounted to the bottom triple tree. </a:t>
            </a:r>
          </a:p>
          <a:p>
            <a:r>
              <a:rPr lang="en-US" sz="1100" i="1" dirty="0" smtClean="0"/>
              <a:t>-- 2006 models or newer already have the headlight mounted to the bottom triple tree. 2005 models and older have                                                                 the headlight mounted on the top triple tree. Customer will need to re-locate or purchase a new headlight and mounting block to lower the headlight to the bottom triple tree.   </a:t>
            </a:r>
          </a:p>
          <a:p>
            <a:endParaRPr lang="en-US" sz="800" dirty="0" smtClean="0"/>
          </a:p>
          <a:p>
            <a:r>
              <a:rPr lang="en-US" sz="1200" b="1" u="sng" dirty="0"/>
              <a:t>Suggestions for Dyna Headlight and Bracket: </a:t>
            </a:r>
            <a:endParaRPr lang="en-US" sz="1400" b="1" dirty="0"/>
          </a:p>
          <a:p>
            <a:r>
              <a:rPr lang="en-US" sz="1100" dirty="0"/>
              <a:t>Part # </a:t>
            </a:r>
            <a:r>
              <a:rPr lang="en-US" sz="1100" dirty="0" smtClean="0"/>
              <a:t>33-2141-VT </a:t>
            </a:r>
            <a:r>
              <a:rPr lang="en-US" sz="1100" dirty="0"/>
              <a:t>Headlight assembly for 1996-1999 Harley </a:t>
            </a:r>
            <a:r>
              <a:rPr lang="en-US" sz="1100" dirty="0" smtClean="0"/>
              <a:t>FXSTS Springer </a:t>
            </a:r>
            <a:r>
              <a:rPr lang="en-US" sz="1100" dirty="0"/>
              <a:t>Softail</a:t>
            </a:r>
          </a:p>
          <a:p>
            <a:r>
              <a:rPr lang="en-US" sz="1100" dirty="0"/>
              <a:t>Part # </a:t>
            </a:r>
            <a:r>
              <a:rPr lang="en-US" sz="1100" dirty="0" smtClean="0"/>
              <a:t>31-0576-VT </a:t>
            </a:r>
            <a:r>
              <a:rPr lang="en-US" sz="1100" dirty="0"/>
              <a:t>Bracket headlight Mount block for 1993-up </a:t>
            </a:r>
          </a:p>
          <a:p>
            <a:r>
              <a:rPr lang="en-US" sz="1100" dirty="0" smtClean="0"/>
              <a:t>These part numbers were purchased from </a:t>
            </a:r>
            <a:r>
              <a:rPr lang="en-US" sz="1100" dirty="0" smtClean="0">
                <a:hlinkClick r:id="rId6"/>
              </a:rPr>
              <a:t>www.debrix.com</a:t>
            </a:r>
            <a:r>
              <a:rPr lang="en-US" sz="1100" dirty="0" smtClean="0"/>
              <a:t>.  But could be purchased </a:t>
            </a:r>
          </a:p>
          <a:p>
            <a:r>
              <a:rPr lang="en-US" sz="1100" dirty="0"/>
              <a:t>a</a:t>
            </a:r>
            <a:r>
              <a:rPr lang="en-US" sz="1100" dirty="0" smtClean="0"/>
              <a:t>t other businesses.</a:t>
            </a:r>
          </a:p>
          <a:p>
            <a:endParaRPr lang="en-US" sz="800" dirty="0"/>
          </a:p>
          <a:p>
            <a:r>
              <a:rPr lang="en-US" sz="1200" dirty="0"/>
              <a:t>If the turn signals are located on the handlebars, relocation will be necessary.</a:t>
            </a:r>
          </a:p>
          <a:p>
            <a:endParaRPr lang="en-US" sz="600" dirty="0"/>
          </a:p>
          <a:p>
            <a:r>
              <a:rPr lang="en-US" sz="1200" b="1" u="sng" dirty="0" smtClean="0"/>
              <a:t>Turn Signal Relocation Options:</a:t>
            </a:r>
            <a:r>
              <a:rPr lang="en-US" sz="1200" dirty="0" smtClean="0"/>
              <a:t> (if on handlebars)</a:t>
            </a:r>
            <a:endParaRPr lang="en-US" sz="1200" b="1" u="sng" dirty="0"/>
          </a:p>
          <a:p>
            <a:endParaRPr lang="en-US" sz="600" dirty="0"/>
          </a:p>
          <a:p>
            <a:pPr marL="171450" indent="-171450">
              <a:buFont typeface="Arial" pitchFamily="34" charset="0"/>
              <a:buChar char="•"/>
            </a:pPr>
            <a:r>
              <a:rPr lang="en-US" sz="1100" dirty="0"/>
              <a:t>Harley Davidson Turn Signal Relocation Kit Part #: </a:t>
            </a:r>
            <a:r>
              <a:rPr lang="en-US" sz="1100" dirty="0" smtClean="0"/>
              <a:t>H-D68517-94A</a:t>
            </a:r>
            <a:endParaRPr lang="en-US" sz="1100" dirty="0"/>
          </a:p>
          <a:p>
            <a:pPr marL="171450" indent="-171450">
              <a:buFont typeface="Arial" pitchFamily="34" charset="0"/>
              <a:buChar char="•"/>
            </a:pPr>
            <a:r>
              <a:rPr lang="en-US" sz="1100" dirty="0"/>
              <a:t>Turn Signal Relocation kit can be ordered from Wide Open Custom </a:t>
            </a:r>
          </a:p>
          <a:p>
            <a:r>
              <a:rPr lang="en-US" sz="1100" dirty="0"/>
              <a:t>      ($10/side) and Memphis Shades Adjustable Clamp ($</a:t>
            </a:r>
            <a:r>
              <a:rPr lang="en-US" sz="1100" dirty="0" smtClean="0"/>
              <a:t>25) Total $35</a:t>
            </a:r>
          </a:p>
          <a:p>
            <a:endParaRPr lang="en-US" sz="800" dirty="0"/>
          </a:p>
          <a:p>
            <a:r>
              <a:rPr lang="en-US" sz="1100" b="1" dirty="0" smtClean="0"/>
              <a:t>Sportster: </a:t>
            </a:r>
            <a:r>
              <a:rPr lang="en-US" sz="1100" dirty="0" smtClean="0"/>
              <a:t>Tachometer/Speedometer is on  the handlebars. It  must be re-located to </a:t>
            </a:r>
          </a:p>
          <a:p>
            <a:r>
              <a:rPr lang="en-US" sz="1100" dirty="0" smtClean="0"/>
              <a:t> below handlebars. To make this work with the fairing.</a:t>
            </a:r>
            <a:endParaRPr lang="en-US" sz="1100" dirty="0"/>
          </a:p>
          <a:p>
            <a:endParaRPr lang="en-US" sz="800" dirty="0" smtClean="0"/>
          </a:p>
          <a:p>
            <a:endParaRPr lang="en-US" sz="800" dirty="0" smtClean="0"/>
          </a:p>
          <a:p>
            <a:r>
              <a:rPr lang="en-US" sz="1200" b="1" dirty="0" smtClean="0"/>
              <a:t>Dyna fairings mount onto Memphis Shade Clamp brackets.</a:t>
            </a:r>
          </a:p>
          <a:p>
            <a:r>
              <a:rPr lang="en-US" sz="1100" dirty="0" smtClean="0"/>
              <a:t>1. Attach the fork clamps to the fork tubes(Allen Head </a:t>
            </a:r>
            <a:r>
              <a:rPr lang="en-US" sz="1100" dirty="0"/>
              <a:t>S</a:t>
            </a:r>
            <a:r>
              <a:rPr lang="en-US" sz="1100" dirty="0" smtClean="0"/>
              <a:t>crews should be on the outside of the forks).</a:t>
            </a:r>
          </a:p>
          <a:p>
            <a:r>
              <a:rPr lang="en-US" sz="1100" dirty="0"/>
              <a:t> </a:t>
            </a:r>
            <a:r>
              <a:rPr lang="en-US" sz="1100" dirty="0" smtClean="0"/>
              <a:t>  Arrange the fork clamps as shown, but do not fully tighten yet -  you should be able to  move the</a:t>
            </a:r>
          </a:p>
          <a:p>
            <a:r>
              <a:rPr lang="en-US" sz="1100" dirty="0" smtClean="0"/>
              <a:t>   clamps around with some pressure.  </a:t>
            </a:r>
          </a:p>
          <a:p>
            <a:r>
              <a:rPr lang="en-US" sz="1100" dirty="0" smtClean="0"/>
              <a:t>2. Place the fairing on the bike, fully engaging the mounting brackets with the Allen head screw on</a:t>
            </a:r>
          </a:p>
          <a:p>
            <a:r>
              <a:rPr lang="en-US" sz="1100" dirty="0" smtClean="0"/>
              <a:t>    the fork clamps – start with the lower brackets. Once in place, slightly tighten the screw. Attach</a:t>
            </a:r>
          </a:p>
          <a:p>
            <a:r>
              <a:rPr lang="en-US" sz="1100" dirty="0"/>
              <a:t> </a:t>
            </a:r>
            <a:r>
              <a:rPr lang="en-US" sz="1100" dirty="0" smtClean="0"/>
              <a:t>   the top brackets to the top fork clamps. </a:t>
            </a:r>
          </a:p>
          <a:p>
            <a:r>
              <a:rPr lang="en-US" sz="1100" dirty="0" smtClean="0"/>
              <a:t>3. Adjust the alignment of the fairing by simply pushing it around and/or changing the position of</a:t>
            </a:r>
          </a:p>
          <a:p>
            <a:r>
              <a:rPr lang="en-US" sz="1100" dirty="0" smtClean="0"/>
              <a:t>    the fork clamps. Once it is in the correct location fully tighten the fork clamps and the screws.</a:t>
            </a:r>
          </a:p>
          <a:p>
            <a:endParaRPr lang="en-US" sz="1100" i="1" dirty="0" smtClean="0"/>
          </a:p>
          <a:p>
            <a:endParaRPr lang="en-US" sz="500" dirty="0" smtClean="0"/>
          </a:p>
          <a:p>
            <a:endParaRPr lang="en-US" sz="1100" dirty="0" smtClean="0"/>
          </a:p>
          <a:p>
            <a:endParaRPr lang="en-US" sz="1200" dirty="0"/>
          </a:p>
          <a:p>
            <a:r>
              <a:rPr lang="en-US" sz="1200" dirty="0" smtClean="0"/>
              <a:t> </a:t>
            </a:r>
            <a:endParaRPr lang="en-US" sz="1200" dirty="0"/>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6953" y="5257800"/>
            <a:ext cx="961126" cy="1245847"/>
          </a:xfrm>
          <a:prstGeom prst="rect">
            <a:avLst/>
          </a:prstGeom>
        </p:spPr>
      </p:pic>
      <p:sp>
        <p:nvSpPr>
          <p:cNvPr id="17" name="Rectangle 16"/>
          <p:cNvSpPr/>
          <p:nvPr/>
        </p:nvSpPr>
        <p:spPr>
          <a:xfrm>
            <a:off x="4939629" y="2895600"/>
            <a:ext cx="701040" cy="23622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Rectangle 17"/>
          <p:cNvSpPr/>
          <p:nvPr/>
        </p:nvSpPr>
        <p:spPr>
          <a:xfrm>
            <a:off x="5088219" y="3124200"/>
            <a:ext cx="403860" cy="154686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9" name="Rectangle 18"/>
          <p:cNvSpPr/>
          <p:nvPr/>
        </p:nvSpPr>
        <p:spPr>
          <a:xfrm>
            <a:off x="4949118" y="4671060"/>
            <a:ext cx="701040" cy="236220"/>
          </a:xfrm>
          <a:prstGeom prst="rect">
            <a:avLst/>
          </a:prstGeom>
          <a:no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Rectangle 19"/>
          <p:cNvSpPr/>
          <p:nvPr/>
        </p:nvSpPr>
        <p:spPr>
          <a:xfrm>
            <a:off x="5054881" y="3505200"/>
            <a:ext cx="470535" cy="172720"/>
          </a:xfrm>
          <a:prstGeom prst="rect">
            <a:avLst/>
          </a:prstGeom>
          <a:no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1" name="Rectangle 20"/>
          <p:cNvSpPr/>
          <p:nvPr/>
        </p:nvSpPr>
        <p:spPr>
          <a:xfrm>
            <a:off x="5054881" y="4094480"/>
            <a:ext cx="470535" cy="172720"/>
          </a:xfrm>
          <a:prstGeom prst="rect">
            <a:avLst/>
          </a:prstGeom>
          <a:no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2" name="Oval 21"/>
          <p:cNvSpPr/>
          <p:nvPr/>
        </p:nvSpPr>
        <p:spPr>
          <a:xfrm>
            <a:off x="5210774" y="3547745"/>
            <a:ext cx="158750" cy="109855"/>
          </a:xfrm>
          <a:prstGeom prst="ellipse">
            <a:avLst/>
          </a:prstGeom>
          <a:no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3" name="Oval 22"/>
          <p:cNvSpPr/>
          <p:nvPr/>
        </p:nvSpPr>
        <p:spPr>
          <a:xfrm>
            <a:off x="5220263" y="4114800"/>
            <a:ext cx="158750" cy="109855"/>
          </a:xfrm>
          <a:prstGeom prst="ellipse">
            <a:avLst/>
          </a:prstGeom>
          <a:no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24" name="Straight Connector 23"/>
          <p:cNvCxnSpPr/>
          <p:nvPr/>
        </p:nvCxnSpPr>
        <p:spPr>
          <a:xfrm>
            <a:off x="5725238" y="3013710"/>
            <a:ext cx="181980"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5583872" y="3602672"/>
            <a:ext cx="273552" cy="189806"/>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V="1">
            <a:off x="5583872" y="3981450"/>
            <a:ext cx="257863" cy="22606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5725238" y="4789170"/>
            <a:ext cx="207645" cy="3810"/>
          </a:xfrm>
          <a:prstGeom prst="line">
            <a:avLst/>
          </a:prstGeom>
          <a:noFill/>
          <a:ln w="9525" cap="flat" cmpd="sng" algn="ctr">
            <a:solidFill>
              <a:sysClr val="windowText" lastClr="000000">
                <a:shade val="95000"/>
                <a:satMod val="105000"/>
              </a:sysClr>
            </a:solidFill>
            <a:prstDash val="solid"/>
          </a:ln>
          <a:effectLst/>
        </p:spPr>
      </p:cxnSp>
      <p:sp>
        <p:nvSpPr>
          <p:cNvPr id="28" name="Text Box 2"/>
          <p:cNvSpPr txBox="1">
            <a:spLocks noChangeArrowheads="1"/>
          </p:cNvSpPr>
          <p:nvPr/>
        </p:nvSpPr>
        <p:spPr bwMode="auto">
          <a:xfrm>
            <a:off x="5957773" y="2903220"/>
            <a:ext cx="724535" cy="228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dirty="0">
                <a:effectLst/>
                <a:latin typeface="Calibri"/>
                <a:ea typeface="Calibri"/>
                <a:cs typeface="Times New Roman"/>
              </a:rPr>
              <a:t>Upper Tree</a:t>
            </a:r>
            <a:endParaRPr lang="en-US" sz="1100" dirty="0">
              <a:effectLst/>
              <a:latin typeface="Calibri"/>
              <a:ea typeface="Calibri"/>
              <a:cs typeface="Times New Roman"/>
            </a:endParaRPr>
          </a:p>
        </p:txBody>
      </p:sp>
      <p:sp>
        <p:nvSpPr>
          <p:cNvPr id="29" name="Text Box 13"/>
          <p:cNvSpPr txBox="1"/>
          <p:nvPr/>
        </p:nvSpPr>
        <p:spPr>
          <a:xfrm>
            <a:off x="5892751" y="3636328"/>
            <a:ext cx="854578" cy="51942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800" dirty="0">
                <a:effectLst/>
                <a:ea typeface="Calibri"/>
                <a:cs typeface="Times New Roman"/>
              </a:rPr>
              <a:t>Memphis Shade Adjustable Clamps</a:t>
            </a:r>
            <a:endParaRPr lang="en-US" sz="1100" dirty="0">
              <a:effectLst/>
              <a:ea typeface="Calibri"/>
              <a:cs typeface="Times New Roman"/>
            </a:endParaRPr>
          </a:p>
        </p:txBody>
      </p:sp>
      <p:sp>
        <p:nvSpPr>
          <p:cNvPr id="30" name="Text Box 2"/>
          <p:cNvSpPr txBox="1">
            <a:spLocks noChangeArrowheads="1"/>
          </p:cNvSpPr>
          <p:nvPr/>
        </p:nvSpPr>
        <p:spPr bwMode="auto">
          <a:xfrm>
            <a:off x="5957773" y="4686300"/>
            <a:ext cx="724535" cy="228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dirty="0">
                <a:effectLst/>
                <a:latin typeface="Calibri"/>
                <a:ea typeface="Calibri"/>
                <a:cs typeface="Times New Roman"/>
              </a:rPr>
              <a:t>Lower Tree</a:t>
            </a:r>
            <a:endParaRPr lang="en-US" sz="1100" dirty="0">
              <a:effectLst/>
              <a:latin typeface="Calibri"/>
              <a:ea typeface="Calibri"/>
              <a:cs typeface="Times New Roman"/>
            </a:endParaRPr>
          </a:p>
        </p:txBody>
      </p:sp>
      <p:sp>
        <p:nvSpPr>
          <p:cNvPr id="9" name="Rectangle 1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9"/>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35"/>
          <p:cNvSpPr/>
          <p:nvPr/>
        </p:nvSpPr>
        <p:spPr>
          <a:xfrm>
            <a:off x="4906940" y="2514600"/>
            <a:ext cx="1869590" cy="243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5108407" y="2590800"/>
            <a:ext cx="1613571" cy="261610"/>
          </a:xfrm>
          <a:prstGeom prst="rect">
            <a:avLst/>
          </a:prstGeom>
          <a:noFill/>
        </p:spPr>
        <p:txBody>
          <a:bodyPr wrap="square" rtlCol="0">
            <a:spAutoFit/>
          </a:bodyPr>
          <a:lstStyle/>
          <a:p>
            <a:r>
              <a:rPr lang="en-US" sz="1100" b="1" dirty="0" smtClean="0"/>
              <a:t>Side View of Fork</a:t>
            </a:r>
            <a:endParaRPr lang="en-US" sz="1100" b="1" dirty="0"/>
          </a:p>
        </p:txBody>
      </p:sp>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7844" y="6706130"/>
            <a:ext cx="1842346" cy="15062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172200" cy="609600"/>
          </a:xfrm>
        </p:spPr>
        <p:txBody>
          <a:bodyPr>
            <a:normAutofit/>
          </a:bodyPr>
          <a:lstStyle/>
          <a:p>
            <a:r>
              <a:rPr lang="en-US" sz="2800" b="1" i="1" dirty="0" smtClean="0"/>
              <a:t>Pre-Fit Fairing Before Painting</a:t>
            </a:r>
            <a:endParaRPr lang="en-US" sz="2800" dirty="0"/>
          </a:p>
        </p:txBody>
      </p:sp>
      <p:sp>
        <p:nvSpPr>
          <p:cNvPr id="3" name="Text Placeholder 2"/>
          <p:cNvSpPr>
            <a:spLocks noGrp="1"/>
          </p:cNvSpPr>
          <p:nvPr>
            <p:ph type="body" idx="1"/>
          </p:nvPr>
        </p:nvSpPr>
        <p:spPr>
          <a:xfrm>
            <a:off x="342900" y="533400"/>
            <a:ext cx="6172200" cy="762000"/>
          </a:xfrm>
        </p:spPr>
        <p:txBody>
          <a:bodyPr>
            <a:normAutofit fontScale="62500" lnSpcReduction="20000"/>
          </a:bodyPr>
          <a:lstStyle/>
          <a:p>
            <a:endParaRPr lang="en-US" sz="1600" b="0" dirty="0" smtClean="0"/>
          </a:p>
          <a:p>
            <a:endParaRPr lang="en-US" sz="1600" b="0" dirty="0" smtClean="0"/>
          </a:p>
          <a:p>
            <a:r>
              <a:rPr lang="en-US" sz="1600" b="0" dirty="0" smtClean="0"/>
              <a:t>Take everything out of the box to make sure that you have everything you will need.  To Pre-fit the fairing, use 6 black 8 x ¾” screws (included for later use to attach the  access panel) to attach the fairing to the brackets .  Use one on each side along with one on the top and one on bottom. </a:t>
            </a:r>
          </a:p>
          <a:p>
            <a:endParaRPr lang="en-US" dirty="0"/>
          </a:p>
        </p:txBody>
      </p:sp>
      <p:sp>
        <p:nvSpPr>
          <p:cNvPr id="5" name="Text Placeholder 4"/>
          <p:cNvSpPr>
            <a:spLocks noGrp="1"/>
          </p:cNvSpPr>
          <p:nvPr>
            <p:ph type="body" sz="quarter" idx="3"/>
          </p:nvPr>
        </p:nvSpPr>
        <p:spPr>
          <a:xfrm flipH="1">
            <a:off x="426720" y="914400"/>
            <a:ext cx="6019800" cy="685800"/>
          </a:xfrm>
        </p:spPr>
        <p:txBody>
          <a:bodyPr>
            <a:normAutofit fontScale="85000" lnSpcReduction="10000"/>
          </a:bodyPr>
          <a:lstStyle/>
          <a:p>
            <a:pPr algn="ctr"/>
            <a:r>
              <a:rPr lang="en-US" i="1" dirty="0" smtClean="0"/>
              <a:t>Fairing Instructions for Dyna Wide Glide, Super Glide, Night Train, Softail Standard, Custom and Deuce </a:t>
            </a:r>
            <a:endParaRPr lang="en-US" i="1" dirty="0"/>
          </a:p>
        </p:txBody>
      </p:sp>
      <p:sp>
        <p:nvSpPr>
          <p:cNvPr id="6" name="Content Placeholder 5"/>
          <p:cNvSpPr>
            <a:spLocks noGrp="1"/>
          </p:cNvSpPr>
          <p:nvPr>
            <p:ph sz="quarter" idx="4"/>
          </p:nvPr>
        </p:nvSpPr>
        <p:spPr>
          <a:xfrm>
            <a:off x="304800" y="1600200"/>
            <a:ext cx="6210300" cy="3962401"/>
          </a:xfrm>
        </p:spPr>
        <p:txBody>
          <a:bodyPr>
            <a:normAutofit/>
          </a:bodyPr>
          <a:lstStyle/>
          <a:p>
            <a:pPr>
              <a:buNone/>
            </a:pPr>
            <a:r>
              <a:rPr lang="en-US" sz="1400" b="1" i="1" dirty="0" smtClean="0"/>
              <a:t>         </a:t>
            </a:r>
            <a:endParaRPr lang="en-US" sz="1400" b="1" dirty="0"/>
          </a:p>
        </p:txBody>
      </p:sp>
      <p:sp>
        <p:nvSpPr>
          <p:cNvPr id="8" name="TextBox 7"/>
          <p:cNvSpPr txBox="1"/>
          <p:nvPr/>
        </p:nvSpPr>
        <p:spPr>
          <a:xfrm>
            <a:off x="769620" y="8712815"/>
            <a:ext cx="5334000" cy="430887"/>
          </a:xfrm>
          <a:prstGeom prst="rect">
            <a:avLst/>
          </a:prstGeom>
          <a:noFill/>
        </p:spPr>
        <p:txBody>
          <a:bodyPr wrap="square" rtlCol="0">
            <a:spAutoFit/>
          </a:bodyPr>
          <a:lstStyle/>
          <a:p>
            <a:pPr algn="ctr"/>
            <a:r>
              <a:rPr lang="en-US" sz="1100" b="1" dirty="0" smtClean="0"/>
              <a:t>If You Have Any Questions  Please Contact WOC Sales Team At 620-795-4421 </a:t>
            </a:r>
          </a:p>
          <a:p>
            <a:pPr algn="ctr"/>
            <a:r>
              <a:rPr lang="en-US" sz="1100" b="1" dirty="0" smtClean="0"/>
              <a:t>Or Email us at </a:t>
            </a:r>
            <a:r>
              <a:rPr lang="en-US" sz="1100" b="1" dirty="0" smtClean="0">
                <a:hlinkClick r:id="rId3"/>
              </a:rPr>
              <a:t>sales@wideopencustom.com</a:t>
            </a:r>
            <a:endParaRPr lang="en-US" sz="1100" b="1" dirty="0"/>
          </a:p>
        </p:txBody>
      </p:sp>
      <p:sp>
        <p:nvSpPr>
          <p:cNvPr id="4" name="TextBox 3"/>
          <p:cNvSpPr txBox="1"/>
          <p:nvPr/>
        </p:nvSpPr>
        <p:spPr>
          <a:xfrm>
            <a:off x="-63589" y="1524000"/>
            <a:ext cx="6840119" cy="6109365"/>
          </a:xfrm>
          <a:prstGeom prst="rect">
            <a:avLst/>
          </a:prstGeom>
          <a:noFill/>
        </p:spPr>
        <p:txBody>
          <a:bodyPr wrap="square" rtlCol="0">
            <a:spAutoFit/>
          </a:bodyPr>
          <a:lstStyle/>
          <a:p>
            <a:r>
              <a:rPr lang="en-US" sz="1200" dirty="0" smtClean="0"/>
              <a:t>All Dyna fairings, the headlight has to be mounted to the bottom triple tree. </a:t>
            </a:r>
          </a:p>
          <a:p>
            <a:r>
              <a:rPr lang="en-US" sz="1100" i="1" dirty="0" smtClean="0"/>
              <a:t>-- 2006 models or newer already have the headlight mounted to the bottom triple tree. 2005 models and older have                                                                 the headlight mounted on the top triple tree. Customer will need to purchase a new headlight and mounting block     system.  </a:t>
            </a:r>
          </a:p>
          <a:p>
            <a:endParaRPr lang="en-US" sz="500" dirty="0" smtClean="0"/>
          </a:p>
          <a:p>
            <a:r>
              <a:rPr lang="en-US" sz="1200" b="1" u="sng" dirty="0"/>
              <a:t>Suggestions for Dyna Headlight and Bracket: </a:t>
            </a:r>
            <a:r>
              <a:rPr lang="en-US" sz="1200" dirty="0"/>
              <a:t> </a:t>
            </a:r>
            <a:r>
              <a:rPr lang="en-US" sz="1400" dirty="0">
                <a:hlinkClick r:id="rId4"/>
              </a:rPr>
              <a:t>www.debrix.com</a:t>
            </a:r>
            <a:r>
              <a:rPr lang="en-US" sz="1400" dirty="0"/>
              <a:t> </a:t>
            </a:r>
            <a:endParaRPr lang="en-US" sz="1400" b="1" dirty="0"/>
          </a:p>
          <a:p>
            <a:r>
              <a:rPr lang="en-US" sz="1100" dirty="0"/>
              <a:t>Part # </a:t>
            </a:r>
            <a:r>
              <a:rPr lang="en-US" sz="1100" dirty="0" smtClean="0"/>
              <a:t>33-2141-VT </a:t>
            </a:r>
            <a:r>
              <a:rPr lang="en-US" sz="1100" dirty="0"/>
              <a:t>Headlight assembly for 1996-1999 Harley </a:t>
            </a:r>
            <a:r>
              <a:rPr lang="en-US" sz="1100" dirty="0" smtClean="0"/>
              <a:t>FXSTS Springer </a:t>
            </a:r>
            <a:r>
              <a:rPr lang="en-US" sz="1100" dirty="0"/>
              <a:t>Softail</a:t>
            </a:r>
          </a:p>
          <a:p>
            <a:r>
              <a:rPr lang="en-US" sz="1100" dirty="0"/>
              <a:t>Part # </a:t>
            </a:r>
            <a:r>
              <a:rPr lang="en-US" sz="1100" dirty="0" smtClean="0"/>
              <a:t>31-0576-VT </a:t>
            </a:r>
            <a:r>
              <a:rPr lang="en-US" sz="1100" dirty="0"/>
              <a:t>Bracket headlight Mount block for 1993-up </a:t>
            </a:r>
          </a:p>
          <a:p>
            <a:endParaRPr lang="en-US" sz="500" dirty="0"/>
          </a:p>
          <a:p>
            <a:r>
              <a:rPr lang="en-US" sz="1200" dirty="0"/>
              <a:t>If the turn signals are located on the handlebars, relocation will be necessary.</a:t>
            </a:r>
          </a:p>
          <a:p>
            <a:endParaRPr lang="en-US" sz="600" dirty="0"/>
          </a:p>
          <a:p>
            <a:r>
              <a:rPr lang="en-US" sz="1200" b="1" u="sng" dirty="0" smtClean="0"/>
              <a:t>Turn Signal Relocation Options:</a:t>
            </a:r>
            <a:r>
              <a:rPr lang="en-US" sz="1200" dirty="0" smtClean="0"/>
              <a:t> (if on handlebars)</a:t>
            </a:r>
            <a:endParaRPr lang="en-US" sz="1200" b="1" u="sng" dirty="0"/>
          </a:p>
          <a:p>
            <a:endParaRPr lang="en-US" sz="600" dirty="0"/>
          </a:p>
          <a:p>
            <a:pPr marL="171450" indent="-171450">
              <a:buFont typeface="Arial" pitchFamily="34" charset="0"/>
              <a:buChar char="•"/>
            </a:pPr>
            <a:r>
              <a:rPr lang="en-US" sz="1100" dirty="0"/>
              <a:t>Harley Davidson Turn Signal Relocation Kit Part #: H-D68517-94A ($60)</a:t>
            </a:r>
          </a:p>
          <a:p>
            <a:pPr marL="171450" indent="-171450">
              <a:buFont typeface="Arial" pitchFamily="34" charset="0"/>
              <a:buChar char="•"/>
            </a:pPr>
            <a:r>
              <a:rPr lang="en-US" sz="1100" dirty="0"/>
              <a:t>Turn Signal Relocation kit can be ordered from Wide Open Custom </a:t>
            </a:r>
          </a:p>
          <a:p>
            <a:r>
              <a:rPr lang="en-US" sz="1100" dirty="0"/>
              <a:t>      ($10/side) and Memphis Shades Adjustable Clamp ($</a:t>
            </a:r>
            <a:r>
              <a:rPr lang="en-US" sz="1100" dirty="0" smtClean="0"/>
              <a:t>25) Total: $35.00</a:t>
            </a:r>
          </a:p>
          <a:p>
            <a:endParaRPr lang="en-US" sz="500" dirty="0"/>
          </a:p>
          <a:p>
            <a:endParaRPr lang="en-US" sz="500" b="1" dirty="0" smtClean="0"/>
          </a:p>
          <a:p>
            <a:r>
              <a:rPr lang="en-US" sz="1100" b="1" dirty="0" smtClean="0"/>
              <a:t>Super Glide: </a:t>
            </a:r>
            <a:r>
              <a:rPr lang="en-US" sz="1100" dirty="0" smtClean="0"/>
              <a:t>May require pull back risers for the handlebars and turn signal </a:t>
            </a:r>
          </a:p>
          <a:p>
            <a:r>
              <a:rPr lang="en-US" sz="1100" dirty="0" smtClean="0"/>
              <a:t>relocation kit. Uses 4- ½” spacers and 4- 1 ½” bolts.</a:t>
            </a:r>
          </a:p>
          <a:p>
            <a:endParaRPr lang="en-US" sz="500" b="1" dirty="0" smtClean="0"/>
          </a:p>
          <a:p>
            <a:r>
              <a:rPr lang="en-US" sz="1100" b="1" dirty="0" smtClean="0"/>
              <a:t>Night Train, Softail Standard, Custom and Deuce: </a:t>
            </a:r>
            <a:r>
              <a:rPr lang="en-US" sz="1100" dirty="0" smtClean="0"/>
              <a:t>Uses 4- ¼” washers to space out </a:t>
            </a:r>
          </a:p>
          <a:p>
            <a:r>
              <a:rPr lang="en-US" sz="1100" dirty="0"/>
              <a:t>t</a:t>
            </a:r>
            <a:r>
              <a:rPr lang="en-US" sz="1100" dirty="0" smtClean="0"/>
              <a:t>o the fairing.</a:t>
            </a:r>
          </a:p>
          <a:p>
            <a:endParaRPr lang="en-US" sz="500" dirty="0"/>
          </a:p>
          <a:p>
            <a:endParaRPr lang="en-US" sz="500" dirty="0" smtClean="0"/>
          </a:p>
          <a:p>
            <a:r>
              <a:rPr lang="en-US" sz="1200" dirty="0" smtClean="0"/>
              <a:t>Dyna fairings mount onto Memphis Shade Clamp brackets.</a:t>
            </a:r>
          </a:p>
          <a:p>
            <a:r>
              <a:rPr lang="en-US" sz="1100" dirty="0" smtClean="0"/>
              <a:t>1. Attach the fork clamps to the forks (Allen head screws should be on the outside of the forks).</a:t>
            </a:r>
          </a:p>
          <a:p>
            <a:r>
              <a:rPr lang="en-US" sz="1100" dirty="0"/>
              <a:t> </a:t>
            </a:r>
            <a:r>
              <a:rPr lang="en-US" sz="1100" dirty="0" smtClean="0"/>
              <a:t>  Arrange the forks as shown, but do not fully tighten yet -  you should be able to  move the</a:t>
            </a:r>
          </a:p>
          <a:p>
            <a:r>
              <a:rPr lang="en-US" sz="1100" dirty="0" smtClean="0"/>
              <a:t>   clamps around with some pressure. Loosen the Allen head screws. </a:t>
            </a:r>
          </a:p>
          <a:p>
            <a:r>
              <a:rPr lang="en-US" sz="1100" dirty="0" smtClean="0"/>
              <a:t>2. Place the fairing on the bike, fully engaging the mounting brackets with the Allen head screw on</a:t>
            </a:r>
          </a:p>
          <a:p>
            <a:r>
              <a:rPr lang="en-US" sz="1100" dirty="0" smtClean="0"/>
              <a:t> the fork clamps – start with the lower brackets. Once in place, slightly tighten the screw. Attach the top brackets to the top fork clamps. </a:t>
            </a:r>
          </a:p>
          <a:p>
            <a:r>
              <a:rPr lang="en-US" sz="1100" dirty="0" smtClean="0"/>
              <a:t>3. Adjust the alignment of the fairing by simply pushing it around and/or changing the position of </a:t>
            </a:r>
          </a:p>
          <a:p>
            <a:r>
              <a:rPr lang="en-US" sz="1100" dirty="0" smtClean="0"/>
              <a:t>the fork clamps. Once it is in the correct location fully tighten the fork clamps and the screws.</a:t>
            </a:r>
          </a:p>
          <a:p>
            <a:endParaRPr lang="en-US" sz="1100" i="1" dirty="0" smtClean="0"/>
          </a:p>
          <a:p>
            <a:endParaRPr lang="en-US" sz="500" dirty="0" smtClean="0"/>
          </a:p>
          <a:p>
            <a:endParaRPr lang="en-US" sz="1100" dirty="0" smtClean="0"/>
          </a:p>
          <a:p>
            <a:endParaRPr lang="en-US" sz="1200" dirty="0"/>
          </a:p>
          <a:p>
            <a:r>
              <a:rPr lang="en-US" sz="1200" dirty="0" smtClean="0"/>
              <a:t> </a:t>
            </a:r>
            <a:endParaRPr lang="en-US" sz="1200"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8094" y="5181600"/>
            <a:ext cx="1098436" cy="1423833"/>
          </a:xfrm>
          <a:prstGeom prst="rect">
            <a:avLst/>
          </a:prstGeom>
        </p:spPr>
      </p:pic>
      <p:sp>
        <p:nvSpPr>
          <p:cNvPr id="17" name="Rectangle 16"/>
          <p:cNvSpPr/>
          <p:nvPr/>
        </p:nvSpPr>
        <p:spPr>
          <a:xfrm>
            <a:off x="4939629" y="2895600"/>
            <a:ext cx="701040" cy="23622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Rectangle 17"/>
          <p:cNvSpPr/>
          <p:nvPr/>
        </p:nvSpPr>
        <p:spPr>
          <a:xfrm>
            <a:off x="5088219" y="3124200"/>
            <a:ext cx="403860" cy="154686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9" name="Rectangle 18"/>
          <p:cNvSpPr/>
          <p:nvPr/>
        </p:nvSpPr>
        <p:spPr>
          <a:xfrm>
            <a:off x="4949118" y="4671060"/>
            <a:ext cx="701040" cy="236220"/>
          </a:xfrm>
          <a:prstGeom prst="rect">
            <a:avLst/>
          </a:prstGeom>
          <a:no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Rectangle 19"/>
          <p:cNvSpPr/>
          <p:nvPr/>
        </p:nvSpPr>
        <p:spPr>
          <a:xfrm>
            <a:off x="5054881" y="3505200"/>
            <a:ext cx="470535" cy="172720"/>
          </a:xfrm>
          <a:prstGeom prst="rect">
            <a:avLst/>
          </a:prstGeom>
          <a:no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1" name="Rectangle 20"/>
          <p:cNvSpPr/>
          <p:nvPr/>
        </p:nvSpPr>
        <p:spPr>
          <a:xfrm>
            <a:off x="5054881" y="4094480"/>
            <a:ext cx="470535" cy="172720"/>
          </a:xfrm>
          <a:prstGeom prst="rect">
            <a:avLst/>
          </a:prstGeom>
          <a:no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2" name="Oval 21"/>
          <p:cNvSpPr/>
          <p:nvPr/>
        </p:nvSpPr>
        <p:spPr>
          <a:xfrm>
            <a:off x="5210774" y="3547745"/>
            <a:ext cx="158750" cy="109855"/>
          </a:xfrm>
          <a:prstGeom prst="ellipse">
            <a:avLst/>
          </a:prstGeom>
          <a:no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3" name="Oval 22"/>
          <p:cNvSpPr/>
          <p:nvPr/>
        </p:nvSpPr>
        <p:spPr>
          <a:xfrm>
            <a:off x="5220263" y="4114800"/>
            <a:ext cx="158750" cy="109855"/>
          </a:xfrm>
          <a:prstGeom prst="ellipse">
            <a:avLst/>
          </a:prstGeom>
          <a:no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24" name="Straight Connector 23"/>
          <p:cNvCxnSpPr/>
          <p:nvPr/>
        </p:nvCxnSpPr>
        <p:spPr>
          <a:xfrm>
            <a:off x="5725238" y="3013710"/>
            <a:ext cx="181980"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5583872" y="3602672"/>
            <a:ext cx="273552" cy="189806"/>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V="1">
            <a:off x="5583872" y="3981450"/>
            <a:ext cx="257863" cy="22606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5725238" y="4789170"/>
            <a:ext cx="207645" cy="3810"/>
          </a:xfrm>
          <a:prstGeom prst="line">
            <a:avLst/>
          </a:prstGeom>
          <a:noFill/>
          <a:ln w="9525" cap="flat" cmpd="sng" algn="ctr">
            <a:solidFill>
              <a:sysClr val="windowText" lastClr="000000">
                <a:shade val="95000"/>
                <a:satMod val="105000"/>
              </a:sysClr>
            </a:solidFill>
            <a:prstDash val="solid"/>
          </a:ln>
          <a:effectLst/>
        </p:spPr>
      </p:cxnSp>
      <p:sp>
        <p:nvSpPr>
          <p:cNvPr id="28" name="Text Box 2"/>
          <p:cNvSpPr txBox="1">
            <a:spLocks noChangeArrowheads="1"/>
          </p:cNvSpPr>
          <p:nvPr/>
        </p:nvSpPr>
        <p:spPr bwMode="auto">
          <a:xfrm>
            <a:off x="5957773" y="2903220"/>
            <a:ext cx="724535" cy="228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dirty="0">
                <a:effectLst/>
                <a:latin typeface="Calibri"/>
                <a:ea typeface="Calibri"/>
                <a:cs typeface="Times New Roman"/>
              </a:rPr>
              <a:t>Upper Tree</a:t>
            </a:r>
            <a:endParaRPr lang="en-US" sz="1100" dirty="0">
              <a:effectLst/>
              <a:latin typeface="Calibri"/>
              <a:ea typeface="Calibri"/>
              <a:cs typeface="Times New Roman"/>
            </a:endParaRPr>
          </a:p>
        </p:txBody>
      </p:sp>
      <p:sp>
        <p:nvSpPr>
          <p:cNvPr id="29" name="Text Box 13"/>
          <p:cNvSpPr txBox="1"/>
          <p:nvPr/>
        </p:nvSpPr>
        <p:spPr>
          <a:xfrm>
            <a:off x="5892751" y="3636328"/>
            <a:ext cx="854578" cy="51942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800" dirty="0">
                <a:effectLst/>
                <a:ea typeface="Calibri"/>
                <a:cs typeface="Times New Roman"/>
              </a:rPr>
              <a:t>Memphis Shade Adjustable Clamps</a:t>
            </a:r>
            <a:endParaRPr lang="en-US" sz="1100" dirty="0">
              <a:effectLst/>
              <a:ea typeface="Calibri"/>
              <a:cs typeface="Times New Roman"/>
            </a:endParaRPr>
          </a:p>
        </p:txBody>
      </p:sp>
      <p:sp>
        <p:nvSpPr>
          <p:cNvPr id="30" name="Text Box 2"/>
          <p:cNvSpPr txBox="1">
            <a:spLocks noChangeArrowheads="1"/>
          </p:cNvSpPr>
          <p:nvPr/>
        </p:nvSpPr>
        <p:spPr bwMode="auto">
          <a:xfrm>
            <a:off x="5957773" y="4686300"/>
            <a:ext cx="724535" cy="228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dirty="0">
                <a:effectLst/>
                <a:latin typeface="Calibri"/>
                <a:ea typeface="Calibri"/>
                <a:cs typeface="Times New Roman"/>
              </a:rPr>
              <a:t>Lower Tree</a:t>
            </a:r>
            <a:endParaRPr lang="en-US" sz="1100" dirty="0">
              <a:effectLst/>
              <a:latin typeface="Calibri"/>
              <a:ea typeface="Calibri"/>
              <a:cs typeface="Times New Roman"/>
            </a:endParaRPr>
          </a:p>
        </p:txBody>
      </p:sp>
      <p:sp>
        <p:nvSpPr>
          <p:cNvPr id="9" name="Rectangle 1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9"/>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35"/>
          <p:cNvSpPr/>
          <p:nvPr/>
        </p:nvSpPr>
        <p:spPr>
          <a:xfrm>
            <a:off x="4906940" y="2514600"/>
            <a:ext cx="1869590" cy="243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5108407" y="2590800"/>
            <a:ext cx="1613571" cy="261610"/>
          </a:xfrm>
          <a:prstGeom prst="rect">
            <a:avLst/>
          </a:prstGeom>
          <a:noFill/>
        </p:spPr>
        <p:txBody>
          <a:bodyPr wrap="square" rtlCol="0">
            <a:spAutoFit/>
          </a:bodyPr>
          <a:lstStyle/>
          <a:p>
            <a:r>
              <a:rPr lang="en-US" sz="1100" b="1" dirty="0" smtClean="0"/>
              <a:t>Side View of Fork</a:t>
            </a:r>
            <a:endParaRPr lang="en-US" sz="1100" b="1" dirty="0"/>
          </a:p>
        </p:txBody>
      </p:sp>
      <p:pic>
        <p:nvPicPr>
          <p:cNvPr id="13" name="Content Placeholder 12"/>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487680" y="6893406"/>
            <a:ext cx="1697038" cy="1272778"/>
          </a:xfrm>
        </p:spPr>
      </p:pic>
      <p:sp>
        <p:nvSpPr>
          <p:cNvPr id="15" name="TextBox 14"/>
          <p:cNvSpPr txBox="1"/>
          <p:nvPr/>
        </p:nvSpPr>
        <p:spPr>
          <a:xfrm>
            <a:off x="769620" y="8189268"/>
            <a:ext cx="1371600" cy="230832"/>
          </a:xfrm>
          <a:prstGeom prst="rect">
            <a:avLst/>
          </a:prstGeom>
          <a:noFill/>
        </p:spPr>
        <p:txBody>
          <a:bodyPr wrap="square" rtlCol="0">
            <a:spAutoFit/>
          </a:bodyPr>
          <a:lstStyle/>
          <a:p>
            <a:r>
              <a:rPr lang="en-US" sz="900" dirty="0" smtClean="0"/>
              <a:t>Dyna Wide Glide</a:t>
            </a:r>
            <a:endParaRPr lang="en-US" sz="900" dirty="0"/>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9805" y="6845079"/>
            <a:ext cx="1738389" cy="1295400"/>
          </a:xfrm>
          <a:prstGeom prst="rect">
            <a:avLst/>
          </a:prstGeom>
        </p:spPr>
      </p:pic>
      <p:sp>
        <p:nvSpPr>
          <p:cNvPr id="31" name="TextBox 30"/>
          <p:cNvSpPr txBox="1"/>
          <p:nvPr/>
        </p:nvSpPr>
        <p:spPr>
          <a:xfrm>
            <a:off x="2750820" y="8166184"/>
            <a:ext cx="1371600" cy="507831"/>
          </a:xfrm>
          <a:prstGeom prst="rect">
            <a:avLst/>
          </a:prstGeom>
          <a:noFill/>
        </p:spPr>
        <p:txBody>
          <a:bodyPr wrap="square" rtlCol="0">
            <a:spAutoFit/>
          </a:bodyPr>
          <a:lstStyle/>
          <a:p>
            <a:r>
              <a:rPr lang="en-US" sz="900" dirty="0" smtClean="0"/>
              <a:t>Super Glide Pull </a:t>
            </a:r>
            <a:r>
              <a:rPr lang="en-US" sz="900" dirty="0"/>
              <a:t>B</a:t>
            </a:r>
            <a:r>
              <a:rPr lang="en-US" sz="900" dirty="0" smtClean="0"/>
              <a:t>ack riser, Turn </a:t>
            </a:r>
            <a:r>
              <a:rPr lang="en-US" sz="900" dirty="0"/>
              <a:t>S</a:t>
            </a:r>
            <a:r>
              <a:rPr lang="en-US" sz="900" dirty="0" smtClean="0"/>
              <a:t>ignal relocater, and spacers  </a:t>
            </a:r>
            <a:endParaRPr lang="en-US" sz="900" dirty="0"/>
          </a:p>
        </p:txBody>
      </p:sp>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0783" y="6912176"/>
            <a:ext cx="1637737" cy="1228303"/>
          </a:xfrm>
          <a:prstGeom prst="rect">
            <a:avLst/>
          </a:prstGeom>
        </p:spPr>
      </p:pic>
      <p:sp>
        <p:nvSpPr>
          <p:cNvPr id="33" name="TextBox 32"/>
          <p:cNvSpPr txBox="1"/>
          <p:nvPr/>
        </p:nvSpPr>
        <p:spPr>
          <a:xfrm>
            <a:off x="4887517" y="8173879"/>
            <a:ext cx="1284683" cy="230832"/>
          </a:xfrm>
          <a:prstGeom prst="rect">
            <a:avLst/>
          </a:prstGeom>
          <a:noFill/>
        </p:spPr>
        <p:txBody>
          <a:bodyPr wrap="square" rtlCol="0">
            <a:spAutoFit/>
          </a:bodyPr>
          <a:lstStyle/>
          <a:p>
            <a:r>
              <a:rPr lang="en-US" sz="900" dirty="0" smtClean="0"/>
              <a:t>Softail Deuce</a:t>
            </a:r>
            <a:endParaRPr lang="en-US" sz="900" dirty="0"/>
          </a:p>
        </p:txBody>
      </p:sp>
    </p:spTree>
    <p:extLst>
      <p:ext uri="{BB962C8B-B14F-4D97-AF65-F5344CB8AC3E}">
        <p14:creationId xmlns:p14="http://schemas.microsoft.com/office/powerpoint/2010/main" val="2682520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172200" cy="548216"/>
          </a:xfrm>
        </p:spPr>
        <p:txBody>
          <a:bodyPr>
            <a:normAutofit/>
          </a:bodyPr>
          <a:lstStyle/>
          <a:p>
            <a:r>
              <a:rPr lang="en-US" sz="2800" b="1" i="1" dirty="0" smtClean="0"/>
              <a:t>Pre-Fit Fairing Before Painting</a:t>
            </a:r>
            <a:endParaRPr lang="en-US" sz="2800" dirty="0"/>
          </a:p>
        </p:txBody>
      </p:sp>
      <p:sp>
        <p:nvSpPr>
          <p:cNvPr id="3" name="Text Placeholder 2"/>
          <p:cNvSpPr>
            <a:spLocks noGrp="1"/>
          </p:cNvSpPr>
          <p:nvPr>
            <p:ph type="body" idx="1"/>
          </p:nvPr>
        </p:nvSpPr>
        <p:spPr>
          <a:xfrm>
            <a:off x="381000" y="381000"/>
            <a:ext cx="6286500" cy="838200"/>
          </a:xfrm>
        </p:spPr>
        <p:txBody>
          <a:bodyPr>
            <a:normAutofit/>
          </a:bodyPr>
          <a:lstStyle/>
          <a:p>
            <a:r>
              <a:rPr lang="en-US" sz="1000" b="0" dirty="0" smtClean="0"/>
              <a:t>Take everything out of the box to make sure that you have everything you will need.  To Pre-fit the fairing, use 6 black 8 x ¾” screws (included for later use to attach the  access panel) to attach the fairing to the brackets .  Use one on each side along with one on the top and one on bottom. </a:t>
            </a:r>
            <a:endParaRPr lang="en-US" sz="1000" b="0" dirty="0"/>
          </a:p>
        </p:txBody>
      </p:sp>
      <p:sp>
        <p:nvSpPr>
          <p:cNvPr id="4" name="Content Placeholder 3"/>
          <p:cNvSpPr>
            <a:spLocks noGrp="1"/>
          </p:cNvSpPr>
          <p:nvPr>
            <p:ph sz="half" idx="2"/>
          </p:nvPr>
        </p:nvSpPr>
        <p:spPr>
          <a:xfrm>
            <a:off x="381000" y="8382000"/>
            <a:ext cx="6057900" cy="609600"/>
          </a:xfrm>
        </p:spPr>
        <p:txBody>
          <a:bodyPr>
            <a:normAutofit/>
          </a:bodyPr>
          <a:lstStyle/>
          <a:p>
            <a:pPr algn="ctr">
              <a:buNone/>
            </a:pPr>
            <a:r>
              <a:rPr lang="en-US" sz="1100" b="1" dirty="0" smtClean="0"/>
              <a:t>If You Have Any Questions  Please Contact WOC Sales Team At 620-795-4421 </a:t>
            </a:r>
          </a:p>
          <a:p>
            <a:pPr algn="ctr">
              <a:buNone/>
            </a:pPr>
            <a:r>
              <a:rPr lang="en-US" sz="1100" b="1" dirty="0" smtClean="0"/>
              <a:t>Or Email us at </a:t>
            </a:r>
            <a:r>
              <a:rPr lang="en-US" sz="1100" b="1" dirty="0" smtClean="0">
                <a:hlinkClick r:id="rId2"/>
              </a:rPr>
              <a:t>sales@wideopencustom.com</a:t>
            </a:r>
            <a:r>
              <a:rPr lang="en-US" sz="1100" b="1" dirty="0" smtClean="0"/>
              <a:t> </a:t>
            </a:r>
          </a:p>
        </p:txBody>
      </p:sp>
      <p:sp>
        <p:nvSpPr>
          <p:cNvPr id="5" name="Text Placeholder 4"/>
          <p:cNvSpPr>
            <a:spLocks noGrp="1"/>
          </p:cNvSpPr>
          <p:nvPr>
            <p:ph type="body" sz="quarter" idx="3"/>
          </p:nvPr>
        </p:nvSpPr>
        <p:spPr>
          <a:xfrm>
            <a:off x="381000" y="1219200"/>
            <a:ext cx="6134100" cy="533399"/>
          </a:xfrm>
        </p:spPr>
        <p:txBody>
          <a:bodyPr/>
          <a:lstStyle/>
          <a:p>
            <a:pPr algn="ctr"/>
            <a:r>
              <a:rPr lang="en-US" i="1" dirty="0" smtClean="0"/>
              <a:t>Fairing Instructions for Yamaha Roadstar</a:t>
            </a:r>
            <a:endParaRPr lang="en-US" dirty="0"/>
          </a:p>
        </p:txBody>
      </p:sp>
      <p:sp>
        <p:nvSpPr>
          <p:cNvPr id="6" name="Content Placeholder 5"/>
          <p:cNvSpPr>
            <a:spLocks noGrp="1"/>
          </p:cNvSpPr>
          <p:nvPr>
            <p:ph sz="quarter" idx="4"/>
          </p:nvPr>
        </p:nvSpPr>
        <p:spPr>
          <a:xfrm>
            <a:off x="152400" y="1828800"/>
            <a:ext cx="4876800" cy="4191000"/>
          </a:xfrm>
        </p:spPr>
        <p:txBody>
          <a:bodyPr>
            <a:normAutofit/>
          </a:bodyPr>
          <a:lstStyle/>
          <a:p>
            <a:pPr marL="0" indent="0">
              <a:buNone/>
            </a:pPr>
            <a:r>
              <a:rPr lang="en-US" sz="1200" dirty="0" smtClean="0"/>
              <a:t>Yamaha Roadstar fairing bolts on to the factory windshield bracket.</a:t>
            </a:r>
          </a:p>
          <a:p>
            <a:pPr marL="0" indent="0">
              <a:buNone/>
            </a:pPr>
            <a:endParaRPr lang="en-US" sz="500" dirty="0"/>
          </a:p>
          <a:p>
            <a:pPr marL="0" indent="0">
              <a:buNone/>
            </a:pPr>
            <a:r>
              <a:rPr lang="en-US" sz="1200" b="1" u="sng" dirty="0" smtClean="0"/>
              <a:t>Note:</a:t>
            </a:r>
            <a:r>
              <a:rPr lang="en-US" sz="1200" dirty="0" smtClean="0"/>
              <a:t> If the factory windshield bracket is not previously installed on the bike, </a:t>
            </a:r>
            <a:r>
              <a:rPr lang="en-US" sz="1200" dirty="0"/>
              <a:t>i</a:t>
            </a:r>
            <a:r>
              <a:rPr lang="en-US" sz="1200" dirty="0" smtClean="0"/>
              <a:t>t can be purchased at a Yamaha dealership. </a:t>
            </a:r>
            <a:r>
              <a:rPr lang="en-US" sz="1100" b="1" dirty="0" smtClean="0"/>
              <a:t>Part #: STR-4WM03-40-00</a:t>
            </a:r>
          </a:p>
          <a:p>
            <a:pPr marL="0" indent="0">
              <a:buNone/>
            </a:pPr>
            <a:endParaRPr lang="en-US" sz="800" b="1" dirty="0"/>
          </a:p>
          <a:p>
            <a:pPr marL="0" indent="0">
              <a:buNone/>
            </a:pPr>
            <a:r>
              <a:rPr lang="en-US" sz="1200" dirty="0" smtClean="0"/>
              <a:t>Yamaha Roadstar Models include: Midnight, Silverado, </a:t>
            </a:r>
            <a:r>
              <a:rPr lang="en-US" sz="1200" dirty="0"/>
              <a:t>M</a:t>
            </a:r>
            <a:r>
              <a:rPr lang="en-US" sz="1200" dirty="0" smtClean="0"/>
              <a:t>idnight Silverado, Silver Edition, and Silverado Silver Edition. </a:t>
            </a:r>
          </a:p>
          <a:p>
            <a:pPr marL="0" indent="0">
              <a:buNone/>
            </a:pPr>
            <a:endParaRPr lang="en-US" sz="1200" dirty="0" smtClean="0"/>
          </a:p>
          <a:p>
            <a:pPr marL="0" indent="0">
              <a:buNone/>
            </a:pPr>
            <a:r>
              <a:rPr lang="en-US" sz="1200" dirty="0" smtClean="0"/>
              <a:t>The Yamaha Roadstar is a bolt-on style fairing in the same manner as the </a:t>
            </a:r>
          </a:p>
          <a:p>
            <a:pPr marL="0" indent="0">
              <a:buNone/>
            </a:pPr>
            <a:r>
              <a:rPr lang="en-US" sz="1200" dirty="0" smtClean="0"/>
              <a:t>factory windshield. The fairing is not quick detach and does not lock onto the motorcycle’s fork tubes. </a:t>
            </a:r>
            <a:r>
              <a:rPr lang="en-US" sz="1200" b="1" dirty="0" smtClean="0"/>
              <a:t>(see picture)</a:t>
            </a:r>
          </a:p>
          <a:p>
            <a:pPr marL="0" indent="0">
              <a:buNone/>
            </a:pPr>
            <a:endParaRPr lang="en-US" sz="1100" dirty="0"/>
          </a:p>
          <a:p>
            <a:pPr marL="0" indent="0">
              <a:buNone/>
            </a:pPr>
            <a:endParaRPr lang="en-US" sz="11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272" y="5576937"/>
            <a:ext cx="2228528" cy="127060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2819400"/>
            <a:ext cx="1930400" cy="14478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5049219"/>
            <a:ext cx="1748790" cy="233172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4400" y="5529279"/>
            <a:ext cx="1828800" cy="1371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11373</TotalTime>
  <Words>7977</Words>
  <Application>Microsoft Office PowerPoint</Application>
  <PresentationFormat>On-screen Show (4:3)</PresentationFormat>
  <Paragraphs>693</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Wide Open Custom Plastic Packing List and Instructions Thank you for choosing Wide Open Custom </vt:lpstr>
      <vt:lpstr> WIDE OPEN CUSTOM PLASTIC, LLC LIMITED WARRANTY &amp; REPLACEMENT AGREEMENT </vt:lpstr>
      <vt:lpstr>After Fairing is Painted Place the fairing in a soft chair or on a blanket to avoid scratching ,</vt:lpstr>
      <vt:lpstr>PowerPoint Presentation</vt:lpstr>
      <vt:lpstr>Pre-Fit Fairing Before Painting</vt:lpstr>
      <vt:lpstr>Pre-Fit Fairing Before Painting</vt:lpstr>
      <vt:lpstr>Pre-Fit Fairing Before Painting</vt:lpstr>
      <vt:lpstr>Pre-Fit Fairing Before Painting</vt:lpstr>
      <vt:lpstr>Pre-Fit Fairing Before Painting</vt:lpstr>
      <vt:lpstr>Pre-Fit Fairing Before Painting</vt:lpstr>
      <vt:lpstr>Pre-Fit Fairing Before Painting</vt:lpstr>
      <vt:lpstr>Pre-Fit Fairing Before Painting</vt:lpstr>
      <vt:lpstr>PowerPoint Presentation</vt:lpstr>
      <vt:lpstr>PowerPoint Presentation</vt:lpstr>
      <vt:lpstr>PowerPoint Presentation</vt:lpstr>
      <vt:lpstr>PowerPoint Presentation</vt:lpstr>
      <vt:lpstr>PowerPoint Presentation</vt:lpstr>
      <vt:lpstr>PowerPoint Presentation</vt:lpstr>
      <vt:lpstr>Pre-Fit Fairing Before Paint</vt:lpstr>
      <vt:lpstr>Pre-Fit Fairing Before Painting</vt:lpstr>
      <vt:lpstr>PowerPoint Presentation</vt:lpstr>
      <vt:lpstr>PowerPoint Presentation</vt:lpstr>
      <vt:lpstr>PowerPoint Presentation</vt:lpstr>
      <vt:lpstr>PowerPoint Presentation</vt:lpstr>
      <vt:lpstr>PowerPoint Presentation</vt:lpstr>
      <vt:lpstr>PowerPoint Presentation</vt:lpstr>
      <vt:lpstr>Pre-Fit Fairing Before Painting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Wide Open Custom</dc:creator>
  <cp:lastModifiedBy>Shelby Garlock</cp:lastModifiedBy>
  <cp:revision>957</cp:revision>
  <cp:lastPrinted>2016-03-17T18:15:50Z</cp:lastPrinted>
  <dcterms:created xsi:type="dcterms:W3CDTF">2011-08-05T15:24:06Z</dcterms:created>
  <dcterms:modified xsi:type="dcterms:W3CDTF">2016-03-20T17:49:21Z</dcterms:modified>
</cp:coreProperties>
</file>